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Robo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37691FD-ADCF-4131-B3BD-1691188F78C8}">
  <a:tblStyle styleId="{137691FD-ADCF-4131-B3BD-1691188F78C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Roboto-regular.fntdata"/><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font" Target="fonts/Roboto-italic.fntdata"/><Relationship Id="rId23" Type="http://schemas.openxmlformats.org/officeDocument/2006/relationships/slide" Target="slides/slide17.xml"/><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Roboto-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0382d31009_2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0382d31009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382d31009_2_1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0382d31009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HK" sz="1000">
                <a:solidFill>
                  <a:schemeClr val="dk1"/>
                </a:solidFill>
              </a:rPr>
              <a:t>In my part, since skewness and ecdf are both very classic and simple statistical models. I directly used the functions in pyhon libraries to calculate ecdf and skewness. In the ecdf(self, X) function, I call the ecdf function in statsmodels librabry. For the get_copula observations function. Different empirical copula observations are calculated according to different input types. For example, the function output the empirical copula observations of left tail ecdf when input is “left”.</a:t>
            </a:r>
            <a:endParaRPr sz="1000">
              <a:solidFill>
                <a:schemeClr val="dk1"/>
              </a:solidFill>
            </a:endParaRPr>
          </a:p>
          <a:p>
            <a:pPr indent="0" lvl="0" marL="0" rtl="0" algn="l">
              <a:spcBef>
                <a:spcPts val="0"/>
              </a:spcBef>
              <a:spcAft>
                <a:spcPts val="0"/>
              </a:spcAft>
              <a:buNone/>
            </a:pPr>
            <a:r>
              <a:t/>
            </a:r>
            <a:endParaRPr sz="1200">
              <a:solidFill>
                <a:srgbClr val="333333"/>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4648b2f25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04648b2f2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200">
                <a:solidFill>
                  <a:srgbClr val="333333"/>
                </a:solidFill>
                <a:highlight>
                  <a:srgbClr val="FFFFFF"/>
                </a:highlight>
              </a:rPr>
              <a:t>The function output the empirical copula observations of right tail ecdf when input is “right”.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04648b2f25_0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04648b2f2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200">
                <a:solidFill>
                  <a:srgbClr val="333333"/>
                </a:solidFill>
                <a:highlight>
                  <a:srgbClr val="FFFFFF"/>
                </a:highlight>
              </a:rPr>
              <a:t>This function output the copula obsearvation skewness correted ecdfs when input is “skewness”. </a:t>
            </a:r>
            <a:r>
              <a:rPr lang="zh-HK" sz="1200">
                <a:solidFill>
                  <a:srgbClr val="333333"/>
                </a:solidFill>
                <a:highlight>
                  <a:schemeClr val="lt1"/>
                </a:highlight>
              </a:rPr>
              <a:t>That’s all for me. Thank you.</a:t>
            </a:r>
            <a:endParaRPr>
              <a:solidFill>
                <a:srgbClr val="2A3990"/>
              </a:solidFill>
            </a:endParaRPr>
          </a:p>
          <a:p>
            <a:pPr indent="0" lvl="0" marL="0" rtl="0" algn="l">
              <a:spcBef>
                <a:spcPts val="0"/>
              </a:spcBef>
              <a:spcAft>
                <a:spcPts val="0"/>
              </a:spcAft>
              <a:buNone/>
            </a:pPr>
            <a:r>
              <a:t/>
            </a:r>
            <a:endParaRPr sz="1200">
              <a:solidFill>
                <a:srgbClr val="333333"/>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043f44b587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043f44b58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zh-HK" sz="1600">
                <a:solidFill>
                  <a:srgbClr val="434343"/>
                </a:solidFill>
                <a:latin typeface="Roboto"/>
                <a:ea typeface="Roboto"/>
                <a:cs typeface="Roboto"/>
                <a:sym typeface="Roboto"/>
              </a:rPr>
              <a:t>And then we compute the tail probabilities. </a:t>
            </a:r>
            <a:r>
              <a:rPr lang="zh-HK" sz="1600">
                <a:solidFill>
                  <a:srgbClr val="434343"/>
                </a:solidFill>
                <a:latin typeface="Roboto"/>
                <a:ea typeface="Roboto"/>
                <a:cs typeface="Roboto"/>
                <a:sym typeface="Roboto"/>
              </a:rPr>
              <a:t>Why we use log here? </a:t>
            </a:r>
            <a:r>
              <a:rPr lang="zh-HK" sz="1400">
                <a:solidFill>
                  <a:schemeClr val="dk2"/>
                </a:solidFill>
                <a:latin typeface="Roboto"/>
                <a:ea typeface="Roboto"/>
                <a:cs typeface="Roboto"/>
                <a:sym typeface="Roboto"/>
              </a:rPr>
              <a:t>It is because the result of the tail probability is too small, we need to avoid diminishing tail probabilities. When there is a very small decimal, we use log to get a relatively large value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02d0a2e185_1_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02d0a2e185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solidFill>
                  <a:srgbClr val="2A3990"/>
                </a:solidFill>
              </a:rPr>
              <a:t>Then we have to choose the greatest tail probability. </a:t>
            </a:r>
            <a:r>
              <a:rPr lang="zh-HK">
                <a:solidFill>
                  <a:srgbClr val="222222"/>
                </a:solidFill>
                <a:highlight>
                  <a:srgbClr val="FFFFFF"/>
                </a:highlight>
              </a:rPr>
              <a:t>In their paper, they just select the maximum of  pl, pr and ps. And the value of ps is equal to either pl or pr. So max(pl, pr, ps) is equal to max(pl, pr). (click）</a:t>
            </a:r>
            <a:endParaRPr>
              <a:solidFill>
                <a:srgbClr val="2A3990"/>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zh-HK">
                <a:solidFill>
                  <a:schemeClr val="dk1"/>
                </a:solidFill>
              </a:rPr>
              <a:t>If we just use this equation, t</a:t>
            </a:r>
            <a:r>
              <a:rPr lang="zh-HK">
                <a:solidFill>
                  <a:schemeClr val="dk1"/>
                </a:solidFill>
              </a:rPr>
              <a:t>he outlier score O(x) is just based on whether the tail probability of being on the left or on the right is larger. And the skewness correction doesn't seem to have an effect although it is correct in the above picture.</a:t>
            </a:r>
            <a:r>
              <a:rPr lang="zh-HK">
                <a:solidFill>
                  <a:srgbClr val="2A3990"/>
                </a:solidFill>
              </a:rPr>
              <a:t> I think we can do some optimization here.</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04385473a5_1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04385473a5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HK"/>
              <a:t>But if we change to such a distribution, the overall distribution is more skewed to the right, so p skewness equals to p left. </a:t>
            </a:r>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zh-HK" sz="1600">
                <a:solidFill>
                  <a:schemeClr val="dk1"/>
                </a:solidFill>
              </a:rPr>
              <a:t>we did not adopt the process described in the paper in our implementation. We modified it to calculate the average value of left and right, then compare with skewness to take the maximum value.</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zh-HK">
                <a:solidFill>
                  <a:srgbClr val="222222"/>
                </a:solidFill>
                <a:highlight>
                  <a:srgbClr val="FFFFFF"/>
                </a:highlight>
              </a:rPr>
              <a:t>I think this is the application of the skewness correction to the algorithm.</a:t>
            </a:r>
            <a:endParaRPr/>
          </a:p>
          <a:p>
            <a:pPr indent="0" lvl="0" marL="0" rtl="0" algn="l">
              <a:spcBef>
                <a:spcPts val="0"/>
              </a:spcBef>
              <a:spcAft>
                <a:spcPts val="0"/>
              </a:spcAft>
              <a:buNone/>
            </a:pPr>
            <a:r>
              <a:rPr lang="zh-HK"/>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043f44b587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043f44b58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we compare the scores with the threshold.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0382d31009_2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0382d31009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200">
                <a:solidFill>
                  <a:srgbClr val="333333"/>
                </a:solidFill>
                <a:highlight>
                  <a:srgbClr val="FFFFFF"/>
                </a:highlight>
              </a:rPr>
              <a:t>Now we have a brief understanding for the rationale behind COPOD, we want to explore the performance of this outlier detection algorithm in real life. To test it under multiple scenarios, our team came up with 3 possible implement directions and has concrete experiments for each one. Those 3 directions are image, audio, and text.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0382d31009_2_1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0382d31009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zh-HK" sz="1200">
                <a:solidFill>
                  <a:srgbClr val="333333"/>
                </a:solidFill>
              </a:rPr>
              <a:t>The scenario we choose is the detection of outliers for fingerprint recording. When we record out fingerprints, we want to system only record valid fingerprints, and warn us when it receives an outlier</a:t>
            </a:r>
            <a:endParaRPr sz="1200">
              <a:solidFill>
                <a:srgbClr val="333333"/>
              </a:solidFill>
            </a:endParaRPr>
          </a:p>
          <a:p>
            <a:pPr indent="0" lvl="0" marL="0" rtl="0" algn="l">
              <a:lnSpc>
                <a:spcPct val="115000"/>
              </a:lnSpc>
              <a:spcBef>
                <a:spcPts val="1000"/>
              </a:spcBef>
              <a:spcAft>
                <a:spcPts val="1000"/>
              </a:spcAft>
              <a:buNone/>
            </a:pPr>
            <a:r>
              <a:rPr lang="zh-HK" sz="1200">
                <a:solidFill>
                  <a:srgbClr val="333333"/>
                </a:solidFill>
              </a:rPr>
              <a:t>In this experiment, the outliers are defined as distorted fingerprints and random cloth patterns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0382d31009_2_1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0382d31009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0382d31009_2_1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0382d31009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200">
                <a:solidFill>
                  <a:srgbClr val="333333"/>
                </a:solidFill>
                <a:highlight>
                  <a:srgbClr val="FFFFFF"/>
                </a:highlight>
              </a:rPr>
              <a:t>I started with 2 toy models on small datasets. The inliers for both model are 128 fingerprints, while the outliers for model1 are 32 distorted fingerprints, and for model2, they are cloth patterns. Here is the performance of these two models.</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lang="zh-HK" sz="1200">
                <a:solidFill>
                  <a:srgbClr val="333333"/>
                </a:solidFill>
                <a:highlight>
                  <a:srgbClr val="FFFFFF"/>
                </a:highlight>
              </a:rPr>
              <a:t>The ROC score here means the area under ROC curve, and the precision here indicates how many outliers are true outlier. As what they show, model2 obviously has better performance on its task than model1. So is the false positive and false negative here show.  One possible explanation is that the outlier in model2 is far away from inliers, while it does not in model1</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lang="zh-HK" sz="1200">
                <a:solidFill>
                  <a:srgbClr val="333333"/>
                </a:solidFill>
                <a:highlight>
                  <a:srgbClr val="FFFFFF"/>
                </a:highlight>
              </a:rPr>
              <a:t>ROC curve is a curve in ROC-space where the x-axis is false positive rate, and y-axis is true positive rate. Our ROC score here actually means the area under this ROC curve. It’s a mean to evaluate the performance of model.</a:t>
            </a:r>
            <a:endParaRPr sz="1200">
              <a:solidFill>
                <a:srgbClr val="333333"/>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0456565d00_1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0456565d00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200">
                <a:solidFill>
                  <a:srgbClr val="333333"/>
                </a:solidFill>
                <a:highlight>
                  <a:srgbClr val="FFFFFF"/>
                </a:highlight>
              </a:rPr>
              <a:t>Now let's use a larger dataset. We have 6,000 fingerprints, along with 1500 outliers, containing both distorted fingerprints and cloth patterns. And we have this result. It's surprisingly high. It got too high and I have to question if something is wrong. Therefore, I had several tests on this, including using the dataset from model1 and 2. Things went wrong when dealing with their inliers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0456565d00_1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0456565d00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Here is an example. The model think the right one is inlier, and left one is outlier. They are definitely both valid, but our model overfits for the right picture.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0456565d00_1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0456565d0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Consider the dimension of our data, the training process is super fast</a:t>
            </a:r>
            <a:endParaRPr/>
          </a:p>
          <a:p>
            <a:pPr indent="0" lvl="0" marL="0" rtl="0" algn="l">
              <a:spcBef>
                <a:spcPts val="0"/>
              </a:spcBef>
              <a:spcAft>
                <a:spcPts val="0"/>
              </a:spcAft>
              <a:buNone/>
            </a:pPr>
            <a:r>
              <a:rPr lang="zh-HK"/>
              <a:t>some preprocess such as feature extraction or edge detection might increase its performance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0456565d00_1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0456565d00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zh-HK" sz="1400">
                <a:solidFill>
                  <a:schemeClr val="dk1"/>
                </a:solidFill>
              </a:rPr>
              <a:t>As for the audio related application, the scenario we proposed is the music genre outlier detection. A music player might want to improve the user experience by providing inter album-genre comparison and in-album distinct genre detection. Using COPOD as an approach to these requirements can bring us new understanding to its abilities. </a:t>
            </a:r>
            <a:endParaRPr sz="1400">
              <a:solidFill>
                <a:schemeClr val="dk1"/>
              </a:solidFill>
            </a:endParaRPr>
          </a:p>
          <a:p>
            <a:pPr indent="0" lvl="0" marL="0" rtl="0" algn="l">
              <a:lnSpc>
                <a:spcPct val="115000"/>
              </a:lnSpc>
              <a:spcBef>
                <a:spcPts val="1200"/>
              </a:spcBef>
              <a:spcAft>
                <a:spcPts val="0"/>
              </a:spcAft>
              <a:buNone/>
            </a:pPr>
            <a:r>
              <a:t/>
            </a:r>
            <a:endParaRPr sz="1400">
              <a:solidFill>
                <a:schemeClr val="dk1"/>
              </a:solidFill>
            </a:endParaRPr>
          </a:p>
          <a:p>
            <a:pPr indent="0" lvl="0" marL="0" rtl="0" algn="l">
              <a:lnSpc>
                <a:spcPct val="115000"/>
              </a:lnSpc>
              <a:spcBef>
                <a:spcPts val="1200"/>
              </a:spcBef>
              <a:spcAft>
                <a:spcPts val="1200"/>
              </a:spcAft>
              <a:buNone/>
            </a:pPr>
            <a:r>
              <a:t/>
            </a:r>
            <a:endParaRPr sz="14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04795d9bb1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04795d9bb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zh-HK" sz="1400">
                <a:solidFill>
                  <a:schemeClr val="dk1"/>
                </a:solidFill>
              </a:rPr>
              <a:t>We first made an end-to-end attempt to the problem as an experiment. We calculated the mel spectrogram of music pieces, which is a 2d-vector representation of amplitude and frequency information over time. Then we fit the vectors directly with the COPOD. Unsurprisingly, this led to some unsatisfactory results. We believe the reason is that the music genre information is too high-level to be detected directly from low-level information like amplitude and frequency. Therefore, we need a better representation of the input. </a:t>
            </a:r>
            <a:endParaRPr sz="1400">
              <a:solidFill>
                <a:schemeClr val="dk1"/>
              </a:solidFill>
            </a:endParaRPr>
          </a:p>
          <a:p>
            <a:pPr indent="0" lvl="0" marL="0" rtl="0" algn="l">
              <a:lnSpc>
                <a:spcPct val="115000"/>
              </a:lnSpc>
              <a:spcBef>
                <a:spcPts val="1200"/>
              </a:spcBef>
              <a:spcAft>
                <a:spcPts val="1200"/>
              </a:spcAft>
              <a:buNone/>
            </a:pPr>
            <a:r>
              <a:t/>
            </a:r>
            <a:endParaRPr sz="14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04795d9bb1_1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04795d9bb1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zh-HK" sz="1400">
                <a:solidFill>
                  <a:schemeClr val="dk1"/>
                </a:solidFill>
              </a:rPr>
              <a:t>Our next attempt is the post-processing attempt based on the pretrained neural network model of genre classification called MusicNN. It takes the same mel spectrogram inputs and outputs vectors of genre likelihood scores between 0 and 1, which are much easier for the COPOD to work with. After fitting the outputs of the MusicNN model, we noticed a high fitting performance and got some very promising results. </a:t>
            </a:r>
            <a:endParaRPr sz="1400">
              <a:solidFill>
                <a:schemeClr val="dk1"/>
              </a:solidFill>
            </a:endParaRPr>
          </a:p>
          <a:p>
            <a:pPr indent="0" lvl="0" marL="0" rtl="0" algn="l">
              <a:lnSpc>
                <a:spcPct val="115000"/>
              </a:lnSpc>
              <a:spcBef>
                <a:spcPts val="1200"/>
              </a:spcBef>
              <a:spcAft>
                <a:spcPts val="1200"/>
              </a:spcAft>
              <a:buNone/>
            </a:pPr>
            <a:r>
              <a:t/>
            </a:r>
            <a:endParaRPr sz="14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048892649f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048892649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zh-HK" sz="1400">
                <a:solidFill>
                  <a:schemeClr val="dk1"/>
                </a:solidFill>
              </a:rPr>
              <a:t>As this histogram has visualized, the genre likelihood vectors from music pieces of the same author led to lower outlier detection scores, or OD scores. And the music pieces randomly selected from other albums have higher OD scores and are detected as the outliers. The precision here can reach 90% for distinctively different genres. </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4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04795d9bb1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04795d9bb1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zh-HK" sz="1400">
                <a:solidFill>
                  <a:schemeClr val="dk1"/>
                </a:solidFill>
              </a:rPr>
              <a:t>Since the total OD scores of the COPOD algorithm are calculated from the dimensional OD scores, we also investigated the possibility to utilize these dimensional OD scores. One observation we had about the dimensional OD scores in this context is that small difference in genre likelihood scores can sometimes contributes relatively high dimensional OD scores. To put more weight on the major genres, we tried this simple weighting formula. </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4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048892649f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048892649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zh-HK" sz="1400">
                <a:solidFill>
                  <a:schemeClr val="dk1"/>
                </a:solidFill>
              </a:rPr>
              <a:t>Let’s look into this example, a song with female-vocalist in a purely instrumental album. Before weighting, minor genre likelihood difference can contribute as much dimensional OD scores as the major ones. Like the fourth column “male-vocalist” here. </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4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0382d31009_2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0382d31009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We will introduce this outlier detecting algorithm based on copula to you from the following three aspects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02caec58bd_3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02caec58bd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HK" sz="1400">
                <a:solidFill>
                  <a:schemeClr val="dk1"/>
                </a:solidFill>
              </a:rPr>
              <a:t>After weighting, larger genre difference results in higher dimensional OD score, and the outcomes looks much more reasonable.</a:t>
            </a:r>
            <a:endParaRPr sz="14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04834c790b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04834c79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HK" sz="1400">
                <a:solidFill>
                  <a:schemeClr val="dk1"/>
                </a:solidFill>
              </a:rPr>
              <a:t>To conclude, we have learned two points during the audio application. First, we should not expect good performance on mining latent high-level feature with pure statistical methods like COPOD. Second, although it might not be the best choice, COPOD can be worth trying for postprocessing tasks in all kinds of fields. Because its’ easy to implement, good for fast prototyping. Its fitting is also computationally efficient. And the dimensional OD scores can provide some explainability and extensibility, like what we have done in the weighting. </a:t>
            </a:r>
            <a:endParaRPr sz="14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0456565d00_1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0456565d00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Let get started of my part. My main job is to explore what COPOD can do for the text outlier detection. The first thing I would like to introduce is how we implement COPOD on this direction. Here are some steps. It is actually pretty straightforward. COPOD will give us a score about its performance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0456565d00_1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0456565d00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HK">
                <a:solidFill>
                  <a:schemeClr val="dk1"/>
                </a:solidFill>
              </a:rPr>
              <a:t>After we understand the basic ideas, let us talk about the first test we have done. For this test, The goal is to detect the positive twitter comments as outlier from a dataset which contains lots of negative comments.</a:t>
            </a:r>
            <a:r>
              <a:rPr lang="zh-HK">
                <a:solidFill>
                  <a:srgbClr val="FF0000"/>
                </a:solidFill>
              </a:rPr>
              <a:t> </a:t>
            </a:r>
            <a:r>
              <a:rPr lang="zh-HK">
                <a:solidFill>
                  <a:schemeClr val="dk1"/>
                </a:solidFill>
              </a:rPr>
              <a:t>In this case, we implement tf-idf algorithm to vectorize the text. To be more specific,</a:t>
            </a:r>
            <a:r>
              <a:rPr lang="zh-HK">
                <a:solidFill>
                  <a:srgbClr val="FF0000"/>
                </a:solidFill>
              </a:rPr>
              <a:t> </a:t>
            </a:r>
            <a:r>
              <a:rPr lang="zh-HK">
                <a:solidFill>
                  <a:schemeClr val="dk1"/>
                </a:solidFill>
              </a:rPr>
              <a:t>this algorithm will convert a comment to a huge vector and most of elements in this vector will be zeros. However, the result is very poor. As you can see here, COPOD gave us a zero score on the precision.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04834c790b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04834c790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HK"/>
              <a:t>So, here is the problem. Why we failed?  After the discussion with my partners, we have three guesses. The first guess is COPOD may not be able to deal with the high dimensional data. However, it does not make any sense. because my partner jinjian tong needs to deal with pictures and those vectorized pictures contain even more dimensions than the vectors I have.. So,  we move to our next reasonable guess which is we might implement improper vectorization method. Tf-idf might be too simple to extract all the useful information. So, COPOD cannot understand the difference between the inlier and the outlier. How can we solve this problem? After doing some search, we found a tool which is called Sentence Vector. Basically, sentence vector is a pre-trained model and it also can convert the text to a vector. The difference between tf-idf algorithm and Sentence vector is that Sentence vector will map each sentence into vector space and two vectors will close to each other if those two sentenced have similar meaning. It might be helpful for COPOD to understand which sentence are related. </a:t>
            </a:r>
            <a:endParaRPr/>
          </a:p>
          <a:p>
            <a:pPr indent="0" lvl="0" marL="0" rtl="0" algn="l">
              <a:spcBef>
                <a:spcPts val="120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04834c790b_1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04834c790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HK"/>
              <a:t>At this point, a similar idea came in and leading us our third guess. Is it possible that our dataset contains too much information, so that the characteristics of the information we want is not obvious. In other words, COPOD may not figure out the relationship between the information of dataset and our goals. So the second change we made is that we switch our dataset from twitter comments to academic papers. In this case, the titles that from the same field will be treated as inlier and the other paper will be the outliers. Here are some examples, our dataset is mainly about COVID 19 now. And most of papers from the dataset was detected as inliers. I did not show them all here because of the space limitation. The last five titles are manually added chaos and they were all detected as outliers. </a:t>
            </a:r>
            <a:endParaRPr/>
          </a:p>
          <a:p>
            <a:pPr indent="0" lvl="0" marL="0" rtl="0" algn="l">
              <a:spcBef>
                <a:spcPts val="120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04834c790b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04834c790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HK"/>
              <a:t>At the end, here are some conclusions. Using COPOD to detect outlier from raw text data is almost impossible. And the second thing is COPOD can be used to detect outliers from highly relevant texts. For example, as I mentioned before, COPOD can figure out the difference between COVID 19 and GAN. But it do not know the difference between the COVID 19 and flu</a:t>
            </a:r>
            <a:endParaRPr/>
          </a:p>
          <a:p>
            <a:pPr indent="0" lvl="0" marL="0" rtl="0" algn="l">
              <a:spcBef>
                <a:spcPts val="120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c6f9e470d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c6f9e470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c6f9e470d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c6f9e470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Now let us introduce the related knowledge to you.</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0382d31009_2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0382d31009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L</a:t>
            </a:r>
            <a:r>
              <a:rPr lang="zh-HK"/>
              <a:t>ook at the picture on the left, this is the simplest uniform diistribution. We can easily get a uniformly distributed random variable X from it. But (click)  if this picture becomes the Gaussian distribution on the right, how can we use it to get random numbers following uniform distribution?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0382d31009_2_1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0382d31009_2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So we use the inverse sampling. </a:t>
            </a:r>
            <a:r>
              <a:rPr lang="zh-HK" sz="1600">
                <a:solidFill>
                  <a:schemeClr val="dk1"/>
                </a:solidFill>
              </a:rPr>
              <a:t>This method can be used to generate a random sample from the distribution when the cumulative distribution function of any probability distribution is known. For example, we have a distribution function like this. And we calculate its inverse function. We can use it to calculate X. | The Inverse sampling is used in the next copula function.</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0382d31009_2_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0382d31009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HK" sz="1300">
                <a:solidFill>
                  <a:schemeClr val="dk1"/>
                </a:solidFill>
              </a:rPr>
              <a:t>What copula means? copula allows us to calculate the joint distribution between variables through the marginal distribution of variables. In this example, if we know the F(x) and G(x), we can use copula to discribe their joint distribution.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0382d31009_2_1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0382d31009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HK" sz="1000">
                <a:solidFill>
                  <a:schemeClr val="dk1"/>
                </a:solidFill>
              </a:rPr>
              <a:t>Now let's talk about COPOD, copula-based outlier detection. So how copod detect outlier with the copula ideas? Since we’ve already know copula allows us to calculate the joint distribution of multi-variables through the marginal distributions of each variable. We fit empirical cumulative distribution functions (ECDFs) as the marginal distributions or so called copula obsearvations, which you can find the defination here. And use the ECDFs to build up the copula function. And then compute outlier score to find the outlier.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HK" sz="1000">
                <a:solidFill>
                  <a:schemeClr val="dk1"/>
                </a:solidFill>
              </a:rPr>
              <a:t>COPOD is a three-stage algorithm. It takes the nd size data as input and output the outlier score. At the first stage, we compute the left tail ecdf and the right tail ECDF for each dimension. Also, We compute the skewness coefficient, which is a measure of asymmetry of the probability distribution for each dimension. You can find the computing function here.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HK" sz="1000">
                <a:solidFill>
                  <a:schemeClr val="dk1"/>
                </a:solidFill>
              </a:rPr>
              <a:t>In probability theory and statistics, skewness is a measure of the asymmetry of the probability distribution of a real-valued random variable about its mean. The skewness value can be positive, zero, negative, or undefined.</a:t>
            </a:r>
            <a:endParaRPr sz="1000">
              <a:solidFill>
                <a:schemeClr val="dk1"/>
              </a:solidFill>
            </a:endParaRPr>
          </a:p>
          <a:p>
            <a:pPr indent="0" lvl="0" marL="0" rtl="0" algn="l">
              <a:spcBef>
                <a:spcPts val="0"/>
              </a:spcBef>
              <a:spcAft>
                <a:spcPts val="0"/>
              </a:spcAft>
              <a:buNone/>
            </a:pPr>
            <a:r>
              <a:t/>
            </a:r>
            <a:endParaRPr sz="1200">
              <a:solidFill>
                <a:srgbClr val="333333"/>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04648b2f25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04648b2f2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HK" sz="1000">
                <a:solidFill>
                  <a:schemeClr val="dk1"/>
                </a:solidFill>
              </a:rPr>
              <a:t>Secondly, we use the ECDF to compute the copula observation, which indicates the approximation of the tail proability for each data. In details, we compute the left tail </a:t>
            </a:r>
            <a:r>
              <a:rPr b="1" lang="zh-HK" sz="1000">
                <a:solidFill>
                  <a:schemeClr val="dk1"/>
                </a:solidFill>
              </a:rPr>
              <a:t>empirical copula observations</a:t>
            </a:r>
            <a:r>
              <a:rPr lang="zh-HK" sz="1000">
                <a:solidFill>
                  <a:schemeClr val="dk1"/>
                </a:solidFill>
              </a:rPr>
              <a:t>, </a:t>
            </a:r>
            <a:r>
              <a:rPr b="1" lang="zh-HK" sz="1000">
                <a:solidFill>
                  <a:schemeClr val="dk1"/>
                </a:solidFill>
              </a:rPr>
              <a:t>right tail empirical copula observations </a:t>
            </a:r>
            <a:r>
              <a:rPr lang="zh-HK" sz="1000">
                <a:solidFill>
                  <a:schemeClr val="dk1"/>
                </a:solidFill>
              </a:rPr>
              <a:t>and skewness corrected tail probilities for each data. The skewness correction function is here!  More specifically, when skwness is negative, it equals to left tail coupula observation.when skwness is positive, it output right tail coupula observation.</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HK" sz="1000">
                <a:solidFill>
                  <a:schemeClr val="dk1"/>
                </a:solidFill>
              </a:rPr>
              <a:t>Thirdly, we set the maximum of the </a:t>
            </a:r>
            <a:r>
              <a:rPr b="1" lang="zh-HK" sz="1000">
                <a:solidFill>
                  <a:schemeClr val="dk1"/>
                </a:solidFill>
              </a:rPr>
              <a:t>negative log</a:t>
            </a:r>
            <a:r>
              <a:rPr lang="zh-HK" sz="1000">
                <a:solidFill>
                  <a:schemeClr val="dk1"/>
                </a:solidFill>
              </a:rPr>
              <a:t> of the probability generated by the left tail empirical copula, right tail empirical copula and skewness corrected empirical copula as outlier score to find the outlie.Outlier scores are </a:t>
            </a:r>
            <a:r>
              <a:rPr b="1" lang="zh-HK" sz="1000">
                <a:solidFill>
                  <a:schemeClr val="dk1"/>
                </a:solidFill>
              </a:rPr>
              <a:t>between (0, +∞)</a:t>
            </a:r>
            <a:r>
              <a:rPr lang="zh-HK" sz="1000">
                <a:solidFill>
                  <a:schemeClr val="dk1"/>
                </a:solidFill>
              </a:rPr>
              <a:t>,</a:t>
            </a:r>
            <a:r>
              <a:rPr b="1" lang="zh-HK" sz="1000">
                <a:solidFill>
                  <a:schemeClr val="dk1"/>
                </a:solidFill>
              </a:rPr>
              <a:t> the bigger O(Xi) is, the more likely Xi is an outlier.</a:t>
            </a:r>
            <a:r>
              <a:rPr lang="zh-HK" sz="1000">
                <a:solidFill>
                  <a:schemeClr val="dk1"/>
                </a:solidFill>
              </a:rPr>
              <a:t>  Then we can find the outlier whose outlier score is larger than threshould.</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sz="1200">
              <a:solidFill>
                <a:srgbClr val="333333"/>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zh-H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zh-HK"/>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4.png"/><Relationship Id="rId5" Type="http://schemas.openxmlformats.org/officeDocument/2006/relationships/image" Target="../media/image20.png"/><Relationship Id="rId6"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26.png"/><Relationship Id="rId5"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27.png"/><Relationship Id="rId5"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27.png"/><Relationship Id="rId5" Type="http://schemas.openxmlformats.org/officeDocument/2006/relationships/image" Target="../media/image33.png"/><Relationship Id="rId6" Type="http://schemas.openxmlformats.org/officeDocument/2006/relationships/image" Target="../media/image28.png"/><Relationship Id="rId7" Type="http://schemas.openxmlformats.org/officeDocument/2006/relationships/image" Target="../media/image30.png"/></Relationships>
</file>

<file path=ppt/slides/_rels/slide16.xml.rels><?xml version="1.0" encoding="UTF-8" standalone="yes"?><Relationships xmlns="http://schemas.openxmlformats.org/package/2006/relationships"><Relationship Id="rId20" Type="http://schemas.openxmlformats.org/officeDocument/2006/relationships/image" Target="../media/image54.png"/><Relationship Id="rId11" Type="http://schemas.openxmlformats.org/officeDocument/2006/relationships/image" Target="../media/image36.png"/><Relationship Id="rId10" Type="http://schemas.openxmlformats.org/officeDocument/2006/relationships/image" Target="../media/image32.png"/><Relationship Id="rId21" Type="http://schemas.openxmlformats.org/officeDocument/2006/relationships/image" Target="../media/image53.png"/><Relationship Id="rId13" Type="http://schemas.openxmlformats.org/officeDocument/2006/relationships/image" Target="../media/image38.png"/><Relationship Id="rId12" Type="http://schemas.openxmlformats.org/officeDocument/2006/relationships/image" Target="../media/image39.png"/><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27.png"/><Relationship Id="rId9" Type="http://schemas.openxmlformats.org/officeDocument/2006/relationships/image" Target="../media/image31.png"/><Relationship Id="rId15" Type="http://schemas.openxmlformats.org/officeDocument/2006/relationships/image" Target="../media/image44.png"/><Relationship Id="rId14" Type="http://schemas.openxmlformats.org/officeDocument/2006/relationships/image" Target="../media/image45.png"/><Relationship Id="rId17" Type="http://schemas.openxmlformats.org/officeDocument/2006/relationships/image" Target="../media/image41.png"/><Relationship Id="rId16" Type="http://schemas.openxmlformats.org/officeDocument/2006/relationships/image" Target="../media/image43.png"/><Relationship Id="rId5" Type="http://schemas.openxmlformats.org/officeDocument/2006/relationships/image" Target="../media/image34.png"/><Relationship Id="rId19" Type="http://schemas.openxmlformats.org/officeDocument/2006/relationships/image" Target="../media/image42.png"/><Relationship Id="rId6" Type="http://schemas.openxmlformats.org/officeDocument/2006/relationships/image" Target="../media/image29.png"/><Relationship Id="rId18" Type="http://schemas.openxmlformats.org/officeDocument/2006/relationships/image" Target="../media/image40.png"/><Relationship Id="rId7" Type="http://schemas.openxmlformats.org/officeDocument/2006/relationships/image" Target="../media/image37.png"/><Relationship Id="rId8"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27.png"/><Relationship Id="rId5"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56.png"/><Relationship Id="rId5"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46.png"/><Relationship Id="rId5" Type="http://schemas.openxmlformats.org/officeDocument/2006/relationships/image" Target="../media/image50.png"/><Relationship Id="rId6"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57.png"/><Relationship Id="rId4" Type="http://schemas.openxmlformats.org/officeDocument/2006/relationships/image" Target="../media/image52.png"/><Relationship Id="rId9" Type="http://schemas.openxmlformats.org/officeDocument/2006/relationships/image" Target="../media/image55.png"/><Relationship Id="rId5" Type="http://schemas.openxmlformats.org/officeDocument/2006/relationships/image" Target="../media/image9.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image" Target="../media/image67.png"/><Relationship Id="rId5" Type="http://schemas.openxmlformats.org/officeDocument/2006/relationships/image" Target="../media/image69.png"/><Relationship Id="rId6" Type="http://schemas.openxmlformats.org/officeDocument/2006/relationships/image" Target="../media/image7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8.png"/><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25" y="16698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zh-HK" sz="3200"/>
              <a:t>The COPOD Algorithm and its Applications under Multiple Scenarios</a:t>
            </a:r>
            <a:endParaRPr b="1" sz="3200"/>
          </a:p>
        </p:txBody>
      </p:sp>
      <p:sp>
        <p:nvSpPr>
          <p:cNvPr id="86" name="Google Shape;86;p13"/>
          <p:cNvSpPr txBox="1"/>
          <p:nvPr>
            <p:ph idx="1" type="subTitle"/>
          </p:nvPr>
        </p:nvSpPr>
        <p:spPr>
          <a:xfrm>
            <a:off x="598123" y="3294375"/>
            <a:ext cx="71199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2200">
                <a:latin typeface="Arial"/>
                <a:ea typeface="Arial"/>
                <a:cs typeface="Arial"/>
                <a:sym typeface="Arial"/>
              </a:rPr>
              <a:t>CSIT5210 Project Presentation -- Group 02</a:t>
            </a:r>
            <a:endParaRPr sz="2200">
              <a:latin typeface="Arial"/>
              <a:ea typeface="Arial"/>
              <a:cs typeface="Arial"/>
              <a:sym typeface="Arial"/>
            </a:endParaRPr>
          </a:p>
          <a:p>
            <a:pPr indent="0" lvl="0" marL="0" rtl="0" algn="l">
              <a:spcBef>
                <a:spcPts val="0"/>
              </a:spcBef>
              <a:spcAft>
                <a:spcPts val="0"/>
              </a:spcAft>
              <a:buNone/>
            </a:pPr>
            <a:r>
              <a:t/>
            </a:r>
            <a:endParaRPr sz="2500"/>
          </a:p>
        </p:txBody>
      </p:sp>
      <p:sp>
        <p:nvSpPr>
          <p:cNvPr id="87" name="Google Shape;87;p13"/>
          <p:cNvSpPr txBox="1"/>
          <p:nvPr>
            <p:ph idx="1" type="subTitle"/>
          </p:nvPr>
        </p:nvSpPr>
        <p:spPr>
          <a:xfrm>
            <a:off x="598125" y="3760350"/>
            <a:ext cx="85053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900"/>
              <a:t>BAI Qian, TONG Jinjian, YUAN Dian, WANG Weihong and YU Ximeng</a:t>
            </a:r>
            <a:endParaRPr sz="1900"/>
          </a:p>
        </p:txBody>
      </p:sp>
      <p:pic>
        <p:nvPicPr>
          <p:cNvPr id="88" name="Google Shape;88;p13"/>
          <p:cNvPicPr preferRelativeResize="0"/>
          <p:nvPr/>
        </p:nvPicPr>
        <p:blipFill rotWithShape="1">
          <a:blip r:embed="rId3">
            <a:alphaModFix/>
          </a:blip>
          <a:srcRect b="0" l="8881" r="8501" t="3016"/>
          <a:stretch/>
        </p:blipFill>
        <p:spPr>
          <a:xfrm>
            <a:off x="8124525" y="0"/>
            <a:ext cx="1019474" cy="1017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2"/>
          <p:cNvSpPr txBox="1"/>
          <p:nvPr>
            <p:ph type="title"/>
          </p:nvPr>
        </p:nvSpPr>
        <p:spPr>
          <a:xfrm>
            <a:off x="313275" y="2258850"/>
            <a:ext cx="4045200" cy="62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HK" sz="3400"/>
              <a:t>Implementation</a:t>
            </a:r>
            <a:endParaRPr sz="3400"/>
          </a:p>
        </p:txBody>
      </p:sp>
      <p:sp>
        <p:nvSpPr>
          <p:cNvPr id="202" name="Google Shape;202;p22"/>
          <p:cNvSpPr txBox="1"/>
          <p:nvPr>
            <p:ph idx="2" type="body"/>
          </p:nvPr>
        </p:nvSpPr>
        <p:spPr>
          <a:xfrm>
            <a:off x="4968150" y="2000000"/>
            <a:ext cx="3837000" cy="1258200"/>
          </a:xfrm>
          <a:prstGeom prst="rect">
            <a:avLst/>
          </a:prstGeom>
        </p:spPr>
        <p:txBody>
          <a:bodyPr anchorCtr="0" anchor="ctr" bIns="91425" lIns="91425" spcFirstLastPara="1" rIns="91425" wrap="square" tIns="91425">
            <a:noAutofit/>
          </a:bodyPr>
          <a:lstStyle/>
          <a:p>
            <a:pPr indent="-361950" lvl="0" marL="457200" rtl="0" algn="l">
              <a:spcBef>
                <a:spcPts val="0"/>
              </a:spcBef>
              <a:spcAft>
                <a:spcPts val="0"/>
              </a:spcAft>
              <a:buSzPts val="2100"/>
              <a:buAutoNum type="arabicPeriod"/>
            </a:pPr>
            <a:r>
              <a:rPr lang="zh-HK" sz="2100"/>
              <a:t>Compute empirical copula</a:t>
            </a:r>
            <a:endParaRPr sz="2100"/>
          </a:p>
          <a:p>
            <a:pPr indent="-361950" lvl="0" marL="457200" rtl="0" algn="l">
              <a:spcBef>
                <a:spcPts val="0"/>
              </a:spcBef>
              <a:spcAft>
                <a:spcPts val="0"/>
              </a:spcAft>
              <a:buSzPts val="2100"/>
              <a:buAutoNum type="arabicPeriod"/>
            </a:pPr>
            <a:r>
              <a:rPr lang="zh-HK" sz="2100"/>
              <a:t>Output outliers</a:t>
            </a:r>
            <a:endParaRPr sz="2100"/>
          </a:p>
        </p:txBody>
      </p:sp>
      <p:pic>
        <p:nvPicPr>
          <p:cNvPr id="203" name="Google Shape;203;p22"/>
          <p:cNvPicPr preferRelativeResize="0"/>
          <p:nvPr/>
        </p:nvPicPr>
        <p:blipFill>
          <a:blip r:embed="rId3">
            <a:alphaModFix/>
          </a:blip>
          <a:stretch>
            <a:fillRect/>
          </a:stretch>
        </p:blipFill>
        <p:spPr>
          <a:xfrm>
            <a:off x="124475" y="123350"/>
            <a:ext cx="395097" cy="607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3"/>
          <p:cNvSpPr txBox="1"/>
          <p:nvPr>
            <p:ph type="title"/>
          </p:nvPr>
        </p:nvSpPr>
        <p:spPr>
          <a:xfrm>
            <a:off x="319125" y="221900"/>
            <a:ext cx="8178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2600"/>
              <a:t>Implementation -Compute Left Tail Empirical Copula </a:t>
            </a:r>
            <a:endParaRPr sz="2600"/>
          </a:p>
        </p:txBody>
      </p:sp>
      <p:sp>
        <p:nvSpPr>
          <p:cNvPr id="209" name="Google Shape;209;p23"/>
          <p:cNvSpPr txBox="1"/>
          <p:nvPr>
            <p:ph type="title"/>
          </p:nvPr>
        </p:nvSpPr>
        <p:spPr>
          <a:xfrm>
            <a:off x="114000" y="533775"/>
            <a:ext cx="9085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700"/>
              <a:t>__________________________________________________________________________________________</a:t>
            </a:r>
            <a:endParaRPr sz="1700"/>
          </a:p>
        </p:txBody>
      </p:sp>
      <p:pic>
        <p:nvPicPr>
          <p:cNvPr id="210" name="Google Shape;210;p23"/>
          <p:cNvPicPr preferRelativeResize="0"/>
          <p:nvPr/>
        </p:nvPicPr>
        <p:blipFill>
          <a:blip r:embed="rId3">
            <a:alphaModFix/>
          </a:blip>
          <a:stretch>
            <a:fillRect/>
          </a:stretch>
        </p:blipFill>
        <p:spPr>
          <a:xfrm>
            <a:off x="8437200" y="132900"/>
            <a:ext cx="395097" cy="607800"/>
          </a:xfrm>
          <a:prstGeom prst="rect">
            <a:avLst/>
          </a:prstGeom>
          <a:noFill/>
          <a:ln>
            <a:noFill/>
          </a:ln>
        </p:spPr>
      </p:pic>
      <p:pic>
        <p:nvPicPr>
          <p:cNvPr id="211" name="Google Shape;211;p23"/>
          <p:cNvPicPr preferRelativeResize="0"/>
          <p:nvPr/>
        </p:nvPicPr>
        <p:blipFill>
          <a:blip r:embed="rId4">
            <a:alphaModFix/>
          </a:blip>
          <a:stretch>
            <a:fillRect/>
          </a:stretch>
        </p:blipFill>
        <p:spPr>
          <a:xfrm>
            <a:off x="4330286" y="1293975"/>
            <a:ext cx="4197975" cy="3266025"/>
          </a:xfrm>
          <a:prstGeom prst="rect">
            <a:avLst/>
          </a:prstGeom>
          <a:noFill/>
          <a:ln>
            <a:noFill/>
          </a:ln>
        </p:spPr>
      </p:pic>
      <p:pic>
        <p:nvPicPr>
          <p:cNvPr id="212" name="Google Shape;212;p23"/>
          <p:cNvPicPr preferRelativeResize="0"/>
          <p:nvPr/>
        </p:nvPicPr>
        <p:blipFill>
          <a:blip r:embed="rId5">
            <a:alphaModFix/>
          </a:blip>
          <a:stretch>
            <a:fillRect/>
          </a:stretch>
        </p:blipFill>
        <p:spPr>
          <a:xfrm>
            <a:off x="475258" y="1087413"/>
            <a:ext cx="2375492" cy="1175375"/>
          </a:xfrm>
          <a:prstGeom prst="rect">
            <a:avLst/>
          </a:prstGeom>
          <a:noFill/>
          <a:ln>
            <a:noFill/>
          </a:ln>
        </p:spPr>
      </p:pic>
      <p:pic>
        <p:nvPicPr>
          <p:cNvPr id="213" name="Google Shape;213;p23"/>
          <p:cNvPicPr preferRelativeResize="0"/>
          <p:nvPr/>
        </p:nvPicPr>
        <p:blipFill>
          <a:blip r:embed="rId6">
            <a:alphaModFix/>
          </a:blip>
          <a:stretch>
            <a:fillRect/>
          </a:stretch>
        </p:blipFill>
        <p:spPr>
          <a:xfrm>
            <a:off x="475250" y="2343050"/>
            <a:ext cx="3579229" cy="2369349"/>
          </a:xfrm>
          <a:prstGeom prst="rect">
            <a:avLst/>
          </a:prstGeom>
          <a:noFill/>
          <a:ln>
            <a:noFill/>
          </a:ln>
        </p:spPr>
      </p:pic>
      <p:sp>
        <p:nvSpPr>
          <p:cNvPr id="214" name="Google Shape;214;p23"/>
          <p:cNvSpPr txBox="1"/>
          <p:nvPr/>
        </p:nvSpPr>
        <p:spPr>
          <a:xfrm>
            <a:off x="6384950" y="4712400"/>
            <a:ext cx="2683500" cy="431100"/>
          </a:xfrm>
          <a:prstGeom prst="rect">
            <a:avLst/>
          </a:prstGeom>
          <a:noFill/>
          <a:ln>
            <a:noFill/>
          </a:ln>
        </p:spPr>
        <p:txBody>
          <a:bodyPr anchorCtr="0" anchor="t" bIns="91425" lIns="91425" spcFirstLastPara="1" rIns="91425" wrap="square" tIns="91425">
            <a:spAutoFit/>
          </a:bodyPr>
          <a:lstStyle/>
          <a:p>
            <a:pPr indent="0" lvl="0" marL="457200" rtl="0" algn="r">
              <a:lnSpc>
                <a:spcPct val="115000"/>
              </a:lnSpc>
              <a:spcBef>
                <a:spcPts val="0"/>
              </a:spcBef>
              <a:spcAft>
                <a:spcPts val="1600"/>
              </a:spcAft>
              <a:buNone/>
            </a:pPr>
            <a:r>
              <a:rPr lang="zh-HK" sz="1600">
                <a:solidFill>
                  <a:schemeClr val="dk2"/>
                </a:solidFill>
                <a:latin typeface="Roboto"/>
                <a:ea typeface="Roboto"/>
                <a:cs typeface="Roboto"/>
                <a:sym typeface="Roboto"/>
              </a:rPr>
              <a:t>BAI, Qian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txBox="1"/>
          <p:nvPr>
            <p:ph type="title"/>
          </p:nvPr>
        </p:nvSpPr>
        <p:spPr>
          <a:xfrm>
            <a:off x="319125" y="221900"/>
            <a:ext cx="8178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2600"/>
              <a:t>Implementation -Compute Right Tail Empirical Copula </a:t>
            </a:r>
            <a:endParaRPr sz="2600"/>
          </a:p>
        </p:txBody>
      </p:sp>
      <p:sp>
        <p:nvSpPr>
          <p:cNvPr id="220" name="Google Shape;220;p24"/>
          <p:cNvSpPr txBox="1"/>
          <p:nvPr>
            <p:ph type="title"/>
          </p:nvPr>
        </p:nvSpPr>
        <p:spPr>
          <a:xfrm>
            <a:off x="114000" y="533775"/>
            <a:ext cx="9085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700"/>
              <a:t>__________________________________________________________________________________________</a:t>
            </a:r>
            <a:endParaRPr sz="1700"/>
          </a:p>
        </p:txBody>
      </p:sp>
      <p:pic>
        <p:nvPicPr>
          <p:cNvPr id="221" name="Google Shape;221;p24"/>
          <p:cNvPicPr preferRelativeResize="0"/>
          <p:nvPr/>
        </p:nvPicPr>
        <p:blipFill>
          <a:blip r:embed="rId3">
            <a:alphaModFix/>
          </a:blip>
          <a:stretch>
            <a:fillRect/>
          </a:stretch>
        </p:blipFill>
        <p:spPr>
          <a:xfrm>
            <a:off x="8437200" y="132900"/>
            <a:ext cx="395097" cy="607800"/>
          </a:xfrm>
          <a:prstGeom prst="rect">
            <a:avLst/>
          </a:prstGeom>
          <a:noFill/>
          <a:ln>
            <a:noFill/>
          </a:ln>
        </p:spPr>
      </p:pic>
      <p:pic>
        <p:nvPicPr>
          <p:cNvPr id="222" name="Google Shape;222;p24"/>
          <p:cNvPicPr preferRelativeResize="0"/>
          <p:nvPr/>
        </p:nvPicPr>
        <p:blipFill>
          <a:blip r:embed="rId4">
            <a:alphaModFix/>
          </a:blip>
          <a:stretch>
            <a:fillRect/>
          </a:stretch>
        </p:blipFill>
        <p:spPr>
          <a:xfrm>
            <a:off x="4330286" y="1293975"/>
            <a:ext cx="4234048" cy="3266025"/>
          </a:xfrm>
          <a:prstGeom prst="rect">
            <a:avLst/>
          </a:prstGeom>
          <a:noFill/>
          <a:ln>
            <a:noFill/>
          </a:ln>
        </p:spPr>
      </p:pic>
      <p:pic>
        <p:nvPicPr>
          <p:cNvPr id="223" name="Google Shape;223;p24"/>
          <p:cNvPicPr preferRelativeResize="0"/>
          <p:nvPr/>
        </p:nvPicPr>
        <p:blipFill>
          <a:blip r:embed="rId5">
            <a:alphaModFix/>
          </a:blip>
          <a:stretch>
            <a:fillRect/>
          </a:stretch>
        </p:blipFill>
        <p:spPr>
          <a:xfrm>
            <a:off x="253650" y="1425600"/>
            <a:ext cx="4025487" cy="2845081"/>
          </a:xfrm>
          <a:prstGeom prst="rect">
            <a:avLst/>
          </a:prstGeom>
          <a:noFill/>
          <a:ln>
            <a:noFill/>
          </a:ln>
        </p:spPr>
      </p:pic>
      <p:sp>
        <p:nvSpPr>
          <p:cNvPr id="224" name="Google Shape;224;p24"/>
          <p:cNvSpPr txBox="1"/>
          <p:nvPr/>
        </p:nvSpPr>
        <p:spPr>
          <a:xfrm>
            <a:off x="6384950" y="4712400"/>
            <a:ext cx="2683500" cy="431100"/>
          </a:xfrm>
          <a:prstGeom prst="rect">
            <a:avLst/>
          </a:prstGeom>
          <a:noFill/>
          <a:ln>
            <a:noFill/>
          </a:ln>
        </p:spPr>
        <p:txBody>
          <a:bodyPr anchorCtr="0" anchor="t" bIns="91425" lIns="91425" spcFirstLastPara="1" rIns="91425" wrap="square" tIns="91425">
            <a:spAutoFit/>
          </a:bodyPr>
          <a:lstStyle/>
          <a:p>
            <a:pPr indent="0" lvl="0" marL="457200" rtl="0" algn="r">
              <a:lnSpc>
                <a:spcPct val="115000"/>
              </a:lnSpc>
              <a:spcBef>
                <a:spcPts val="0"/>
              </a:spcBef>
              <a:spcAft>
                <a:spcPts val="1600"/>
              </a:spcAft>
              <a:buNone/>
            </a:pPr>
            <a:r>
              <a:rPr lang="zh-HK" sz="1600">
                <a:solidFill>
                  <a:schemeClr val="dk2"/>
                </a:solidFill>
                <a:latin typeface="Roboto"/>
                <a:ea typeface="Roboto"/>
                <a:cs typeface="Roboto"/>
                <a:sym typeface="Roboto"/>
              </a:rPr>
              <a:t>BAI, Qian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5"/>
          <p:cNvSpPr txBox="1"/>
          <p:nvPr>
            <p:ph type="title"/>
          </p:nvPr>
        </p:nvSpPr>
        <p:spPr>
          <a:xfrm>
            <a:off x="319125" y="221900"/>
            <a:ext cx="8178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2100"/>
              <a:t>Implementation -Compute Skewness Corrected Empirical Copula </a:t>
            </a:r>
            <a:endParaRPr sz="2100"/>
          </a:p>
        </p:txBody>
      </p:sp>
      <p:sp>
        <p:nvSpPr>
          <p:cNvPr id="230" name="Google Shape;230;p25"/>
          <p:cNvSpPr txBox="1"/>
          <p:nvPr>
            <p:ph type="title"/>
          </p:nvPr>
        </p:nvSpPr>
        <p:spPr>
          <a:xfrm>
            <a:off x="114000" y="533775"/>
            <a:ext cx="9085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700"/>
              <a:t>__________________________________________________________________________________________</a:t>
            </a:r>
            <a:endParaRPr sz="1700"/>
          </a:p>
        </p:txBody>
      </p:sp>
      <p:pic>
        <p:nvPicPr>
          <p:cNvPr id="231" name="Google Shape;231;p25"/>
          <p:cNvPicPr preferRelativeResize="0"/>
          <p:nvPr/>
        </p:nvPicPr>
        <p:blipFill>
          <a:blip r:embed="rId3">
            <a:alphaModFix/>
          </a:blip>
          <a:stretch>
            <a:fillRect/>
          </a:stretch>
        </p:blipFill>
        <p:spPr>
          <a:xfrm>
            <a:off x="8437200" y="132900"/>
            <a:ext cx="395097" cy="607800"/>
          </a:xfrm>
          <a:prstGeom prst="rect">
            <a:avLst/>
          </a:prstGeom>
          <a:noFill/>
          <a:ln>
            <a:noFill/>
          </a:ln>
        </p:spPr>
      </p:pic>
      <p:pic>
        <p:nvPicPr>
          <p:cNvPr id="232" name="Google Shape;232;p25"/>
          <p:cNvPicPr preferRelativeResize="0"/>
          <p:nvPr/>
        </p:nvPicPr>
        <p:blipFill>
          <a:blip r:embed="rId4">
            <a:alphaModFix/>
          </a:blip>
          <a:stretch>
            <a:fillRect/>
          </a:stretch>
        </p:blipFill>
        <p:spPr>
          <a:xfrm>
            <a:off x="4330286" y="1293975"/>
            <a:ext cx="4194439" cy="3266026"/>
          </a:xfrm>
          <a:prstGeom prst="rect">
            <a:avLst/>
          </a:prstGeom>
          <a:noFill/>
          <a:ln>
            <a:noFill/>
          </a:ln>
        </p:spPr>
      </p:pic>
      <p:pic>
        <p:nvPicPr>
          <p:cNvPr id="233" name="Google Shape;233;p25"/>
          <p:cNvPicPr preferRelativeResize="0"/>
          <p:nvPr/>
        </p:nvPicPr>
        <p:blipFill>
          <a:blip r:embed="rId5">
            <a:alphaModFix/>
          </a:blip>
          <a:stretch>
            <a:fillRect/>
          </a:stretch>
        </p:blipFill>
        <p:spPr>
          <a:xfrm>
            <a:off x="113999" y="1375303"/>
            <a:ext cx="4025476" cy="2884909"/>
          </a:xfrm>
          <a:prstGeom prst="rect">
            <a:avLst/>
          </a:prstGeom>
          <a:noFill/>
          <a:ln>
            <a:noFill/>
          </a:ln>
        </p:spPr>
      </p:pic>
      <p:sp>
        <p:nvSpPr>
          <p:cNvPr id="234" name="Google Shape;234;p25"/>
          <p:cNvSpPr txBox="1"/>
          <p:nvPr/>
        </p:nvSpPr>
        <p:spPr>
          <a:xfrm>
            <a:off x="6384950" y="4712400"/>
            <a:ext cx="2683500" cy="431100"/>
          </a:xfrm>
          <a:prstGeom prst="rect">
            <a:avLst/>
          </a:prstGeom>
          <a:noFill/>
          <a:ln>
            <a:noFill/>
          </a:ln>
        </p:spPr>
        <p:txBody>
          <a:bodyPr anchorCtr="0" anchor="t" bIns="91425" lIns="91425" spcFirstLastPara="1" rIns="91425" wrap="square" tIns="91425">
            <a:spAutoFit/>
          </a:bodyPr>
          <a:lstStyle/>
          <a:p>
            <a:pPr indent="0" lvl="0" marL="457200" rtl="0" algn="r">
              <a:lnSpc>
                <a:spcPct val="115000"/>
              </a:lnSpc>
              <a:spcBef>
                <a:spcPts val="0"/>
              </a:spcBef>
              <a:spcAft>
                <a:spcPts val="1600"/>
              </a:spcAft>
              <a:buNone/>
            </a:pPr>
            <a:r>
              <a:rPr lang="zh-HK" sz="1600">
                <a:solidFill>
                  <a:schemeClr val="dk2"/>
                </a:solidFill>
                <a:latin typeface="Roboto"/>
                <a:ea typeface="Roboto"/>
                <a:cs typeface="Roboto"/>
                <a:sym typeface="Roboto"/>
              </a:rPr>
              <a:t>BAI, Qian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114000" y="533775"/>
            <a:ext cx="9085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700"/>
              <a:t>__________________________________________________________________________________________</a:t>
            </a:r>
            <a:endParaRPr sz="1700"/>
          </a:p>
        </p:txBody>
      </p:sp>
      <p:pic>
        <p:nvPicPr>
          <p:cNvPr id="240" name="Google Shape;240;p26"/>
          <p:cNvPicPr preferRelativeResize="0"/>
          <p:nvPr/>
        </p:nvPicPr>
        <p:blipFill>
          <a:blip r:embed="rId3">
            <a:alphaModFix/>
          </a:blip>
          <a:stretch>
            <a:fillRect/>
          </a:stretch>
        </p:blipFill>
        <p:spPr>
          <a:xfrm>
            <a:off x="8437200" y="132900"/>
            <a:ext cx="395097" cy="607800"/>
          </a:xfrm>
          <a:prstGeom prst="rect">
            <a:avLst/>
          </a:prstGeom>
          <a:noFill/>
          <a:ln>
            <a:noFill/>
          </a:ln>
        </p:spPr>
      </p:pic>
      <p:sp>
        <p:nvSpPr>
          <p:cNvPr id="241" name="Google Shape;241;p26"/>
          <p:cNvSpPr txBox="1"/>
          <p:nvPr/>
        </p:nvSpPr>
        <p:spPr>
          <a:xfrm>
            <a:off x="244975" y="1330035"/>
            <a:ext cx="26316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zh-HK" sz="1900">
                <a:solidFill>
                  <a:schemeClr val="dk2"/>
                </a:solidFill>
                <a:latin typeface="Roboto"/>
                <a:ea typeface="Roboto"/>
                <a:cs typeface="Roboto"/>
                <a:sym typeface="Roboto"/>
              </a:rPr>
              <a:t>Why we use </a:t>
            </a:r>
            <a:r>
              <a:rPr b="1" lang="zh-HK" sz="1900">
                <a:solidFill>
                  <a:schemeClr val="dk2"/>
                </a:solidFill>
                <a:latin typeface="Roboto"/>
                <a:ea typeface="Roboto"/>
                <a:cs typeface="Roboto"/>
                <a:sym typeface="Roboto"/>
              </a:rPr>
              <a:t>log</a:t>
            </a:r>
            <a:r>
              <a:rPr lang="zh-HK" sz="1900">
                <a:solidFill>
                  <a:schemeClr val="dk2"/>
                </a:solidFill>
                <a:latin typeface="Roboto"/>
                <a:ea typeface="Roboto"/>
                <a:cs typeface="Roboto"/>
                <a:sym typeface="Roboto"/>
              </a:rPr>
              <a:t> here? </a:t>
            </a:r>
            <a:endParaRPr sz="1900">
              <a:solidFill>
                <a:schemeClr val="dk2"/>
              </a:solidFill>
              <a:latin typeface="Roboto"/>
              <a:ea typeface="Roboto"/>
              <a:cs typeface="Roboto"/>
              <a:sym typeface="Roboto"/>
            </a:endParaRPr>
          </a:p>
        </p:txBody>
      </p:sp>
      <p:pic>
        <p:nvPicPr>
          <p:cNvPr id="242" name="Google Shape;242;p26"/>
          <p:cNvPicPr preferRelativeResize="0"/>
          <p:nvPr/>
        </p:nvPicPr>
        <p:blipFill>
          <a:blip r:embed="rId4">
            <a:alphaModFix/>
          </a:blip>
          <a:stretch>
            <a:fillRect/>
          </a:stretch>
        </p:blipFill>
        <p:spPr>
          <a:xfrm>
            <a:off x="4653575" y="1236450"/>
            <a:ext cx="4234887" cy="3213275"/>
          </a:xfrm>
          <a:prstGeom prst="rect">
            <a:avLst/>
          </a:prstGeom>
          <a:noFill/>
          <a:ln>
            <a:noFill/>
          </a:ln>
        </p:spPr>
      </p:pic>
      <p:sp>
        <p:nvSpPr>
          <p:cNvPr id="243" name="Google Shape;243;p26"/>
          <p:cNvSpPr/>
          <p:nvPr/>
        </p:nvSpPr>
        <p:spPr>
          <a:xfrm>
            <a:off x="5009975" y="3269225"/>
            <a:ext cx="2330095" cy="660064"/>
          </a:xfrm>
          <a:custGeom>
            <a:rect b="b" l="l" r="r" t="t"/>
            <a:pathLst>
              <a:path extrusionOk="0" h="30555" w="65558">
                <a:moveTo>
                  <a:pt x="0" y="0"/>
                </a:moveTo>
                <a:lnTo>
                  <a:pt x="65558" y="0"/>
                </a:lnTo>
                <a:lnTo>
                  <a:pt x="65558" y="30555"/>
                </a:lnTo>
                <a:lnTo>
                  <a:pt x="0" y="30555"/>
                </a:lnTo>
                <a:close/>
              </a:path>
            </a:pathLst>
          </a:custGeom>
          <a:noFill/>
          <a:ln cap="flat" cmpd="sng" w="28575">
            <a:solidFill>
              <a:srgbClr val="FF0000"/>
            </a:solidFill>
            <a:prstDash val="solid"/>
            <a:round/>
            <a:headEnd len="med" w="med" type="none"/>
            <a:tailEnd len="med" w="med" type="none"/>
          </a:ln>
        </p:spPr>
      </p:sp>
      <p:pic>
        <p:nvPicPr>
          <p:cNvPr id="244" name="Google Shape;244;p26"/>
          <p:cNvPicPr preferRelativeResize="0"/>
          <p:nvPr/>
        </p:nvPicPr>
        <p:blipFill>
          <a:blip r:embed="rId5">
            <a:alphaModFix/>
          </a:blip>
          <a:stretch>
            <a:fillRect/>
          </a:stretch>
        </p:blipFill>
        <p:spPr>
          <a:xfrm>
            <a:off x="319125" y="3156325"/>
            <a:ext cx="3762375" cy="1200150"/>
          </a:xfrm>
          <a:prstGeom prst="rect">
            <a:avLst/>
          </a:prstGeom>
          <a:noFill/>
          <a:ln>
            <a:noFill/>
          </a:ln>
        </p:spPr>
      </p:pic>
      <p:sp>
        <p:nvSpPr>
          <p:cNvPr id="245" name="Google Shape;245;p26"/>
          <p:cNvSpPr txBox="1"/>
          <p:nvPr>
            <p:ph type="title"/>
          </p:nvPr>
        </p:nvSpPr>
        <p:spPr>
          <a:xfrm>
            <a:off x="319125" y="221900"/>
            <a:ext cx="8178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2600"/>
              <a:t>Implementation - Compute the tail probabilities</a:t>
            </a:r>
            <a:endParaRPr sz="2600"/>
          </a:p>
        </p:txBody>
      </p:sp>
      <p:sp>
        <p:nvSpPr>
          <p:cNvPr id="246" name="Google Shape;246;p26"/>
          <p:cNvSpPr txBox="1"/>
          <p:nvPr/>
        </p:nvSpPr>
        <p:spPr>
          <a:xfrm>
            <a:off x="319125" y="2080550"/>
            <a:ext cx="31959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zh-HK" sz="2200">
                <a:solidFill>
                  <a:srgbClr val="EA9999"/>
                </a:solidFill>
                <a:latin typeface="Roboto"/>
                <a:ea typeface="Roboto"/>
                <a:cs typeface="Roboto"/>
                <a:sym typeface="Roboto"/>
              </a:rPr>
              <a:t>e.g.   -log(0.01) = 6.64</a:t>
            </a:r>
            <a:endParaRPr b="1" sz="2200">
              <a:solidFill>
                <a:srgbClr val="EA9999"/>
              </a:solidFill>
              <a:latin typeface="Roboto"/>
              <a:ea typeface="Roboto"/>
              <a:cs typeface="Roboto"/>
              <a:sym typeface="Roboto"/>
            </a:endParaRPr>
          </a:p>
        </p:txBody>
      </p:sp>
      <p:sp>
        <p:nvSpPr>
          <p:cNvPr id="247" name="Google Shape;247;p26"/>
          <p:cNvSpPr txBox="1"/>
          <p:nvPr/>
        </p:nvSpPr>
        <p:spPr>
          <a:xfrm>
            <a:off x="6384950" y="4712400"/>
            <a:ext cx="2683500" cy="431100"/>
          </a:xfrm>
          <a:prstGeom prst="rect">
            <a:avLst/>
          </a:prstGeom>
          <a:noFill/>
          <a:ln>
            <a:noFill/>
          </a:ln>
        </p:spPr>
        <p:txBody>
          <a:bodyPr anchorCtr="0" anchor="t" bIns="91425" lIns="91425" spcFirstLastPara="1" rIns="91425" wrap="square" tIns="91425">
            <a:spAutoFit/>
          </a:bodyPr>
          <a:lstStyle/>
          <a:p>
            <a:pPr indent="0" lvl="0" marL="457200" rtl="0" algn="r">
              <a:lnSpc>
                <a:spcPct val="115000"/>
              </a:lnSpc>
              <a:spcBef>
                <a:spcPts val="0"/>
              </a:spcBef>
              <a:spcAft>
                <a:spcPts val="1600"/>
              </a:spcAft>
              <a:buNone/>
            </a:pPr>
            <a:r>
              <a:rPr lang="zh-HK" sz="1600">
                <a:solidFill>
                  <a:schemeClr val="dk2"/>
                </a:solidFill>
                <a:latin typeface="Roboto"/>
                <a:ea typeface="Roboto"/>
                <a:cs typeface="Roboto"/>
                <a:sym typeface="Roboto"/>
              </a:rPr>
              <a:t>WANG, Weihong</a:t>
            </a:r>
            <a:endParaRPr/>
          </a:p>
        </p:txBody>
      </p:sp>
      <p:sp>
        <p:nvSpPr>
          <p:cNvPr id="248" name="Google Shape;248;p26"/>
          <p:cNvSpPr/>
          <p:nvPr/>
        </p:nvSpPr>
        <p:spPr>
          <a:xfrm>
            <a:off x="6016675" y="3410425"/>
            <a:ext cx="582483" cy="175538"/>
          </a:xfrm>
          <a:custGeom>
            <a:rect b="b" l="l" r="r" t="t"/>
            <a:pathLst>
              <a:path extrusionOk="0" h="30555" w="65558">
                <a:moveTo>
                  <a:pt x="0" y="0"/>
                </a:moveTo>
                <a:lnTo>
                  <a:pt x="65558" y="0"/>
                </a:lnTo>
                <a:lnTo>
                  <a:pt x="65558" y="30555"/>
                </a:lnTo>
                <a:lnTo>
                  <a:pt x="0" y="30555"/>
                </a:lnTo>
                <a:close/>
              </a:path>
            </a:pathLst>
          </a:custGeom>
          <a:noFill/>
          <a:ln cap="flat" cmpd="sng" w="28575">
            <a:solidFill>
              <a:srgbClr val="FF0000"/>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par>
                                <p:cTn fill="hold" nodeType="withEffect" presetClass="exit" presetID="1" presetSubtype="0">
                                  <p:stCondLst>
                                    <p:cond delay="0"/>
                                  </p:stCondLst>
                                  <p:childTnLst>
                                    <p:set>
                                      <p:cBhvr>
                                        <p:cTn dur="1" fill="hold">
                                          <p:stCondLst>
                                            <p:cond delay="1000"/>
                                          </p:stCondLst>
                                        </p:cTn>
                                        <p:tgtEl>
                                          <p:spTgt spid="248"/>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7"/>
          <p:cNvSpPr txBox="1"/>
          <p:nvPr>
            <p:ph type="title"/>
          </p:nvPr>
        </p:nvSpPr>
        <p:spPr>
          <a:xfrm>
            <a:off x="114000" y="533775"/>
            <a:ext cx="9085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700"/>
              <a:t>__________________________________________________________________________________________</a:t>
            </a:r>
            <a:endParaRPr sz="1700"/>
          </a:p>
        </p:txBody>
      </p:sp>
      <p:pic>
        <p:nvPicPr>
          <p:cNvPr id="254" name="Google Shape;254;p27"/>
          <p:cNvPicPr preferRelativeResize="0"/>
          <p:nvPr/>
        </p:nvPicPr>
        <p:blipFill>
          <a:blip r:embed="rId3">
            <a:alphaModFix/>
          </a:blip>
          <a:stretch>
            <a:fillRect/>
          </a:stretch>
        </p:blipFill>
        <p:spPr>
          <a:xfrm>
            <a:off x="8437200" y="132900"/>
            <a:ext cx="395097" cy="607800"/>
          </a:xfrm>
          <a:prstGeom prst="rect">
            <a:avLst/>
          </a:prstGeom>
          <a:noFill/>
          <a:ln>
            <a:noFill/>
          </a:ln>
        </p:spPr>
      </p:pic>
      <p:sp>
        <p:nvSpPr>
          <p:cNvPr id="255" name="Google Shape;255;p27"/>
          <p:cNvSpPr txBox="1"/>
          <p:nvPr>
            <p:ph type="title"/>
          </p:nvPr>
        </p:nvSpPr>
        <p:spPr>
          <a:xfrm>
            <a:off x="319125" y="221900"/>
            <a:ext cx="8178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2600"/>
              <a:t>Implementation - Choose the greatest tail probability</a:t>
            </a:r>
            <a:endParaRPr sz="2600"/>
          </a:p>
        </p:txBody>
      </p:sp>
      <p:pic>
        <p:nvPicPr>
          <p:cNvPr id="256" name="Google Shape;256;p27"/>
          <p:cNvPicPr preferRelativeResize="0"/>
          <p:nvPr/>
        </p:nvPicPr>
        <p:blipFill>
          <a:blip r:embed="rId4">
            <a:alphaModFix/>
          </a:blip>
          <a:stretch>
            <a:fillRect/>
          </a:stretch>
        </p:blipFill>
        <p:spPr>
          <a:xfrm>
            <a:off x="4653575" y="1236450"/>
            <a:ext cx="4234887" cy="3213275"/>
          </a:xfrm>
          <a:prstGeom prst="rect">
            <a:avLst/>
          </a:prstGeom>
          <a:noFill/>
          <a:ln>
            <a:noFill/>
          </a:ln>
        </p:spPr>
      </p:pic>
      <p:sp>
        <p:nvSpPr>
          <p:cNvPr id="257" name="Google Shape;257;p27"/>
          <p:cNvSpPr/>
          <p:nvPr/>
        </p:nvSpPr>
        <p:spPr>
          <a:xfrm>
            <a:off x="5009975" y="3898048"/>
            <a:ext cx="2307969" cy="216024"/>
          </a:xfrm>
          <a:custGeom>
            <a:rect b="b" l="l" r="r" t="t"/>
            <a:pathLst>
              <a:path extrusionOk="0" h="30555" w="65558">
                <a:moveTo>
                  <a:pt x="0" y="0"/>
                </a:moveTo>
                <a:lnTo>
                  <a:pt x="65558" y="0"/>
                </a:lnTo>
                <a:lnTo>
                  <a:pt x="65558" y="30555"/>
                </a:lnTo>
                <a:lnTo>
                  <a:pt x="0" y="30555"/>
                </a:lnTo>
                <a:close/>
              </a:path>
            </a:pathLst>
          </a:custGeom>
          <a:noFill/>
          <a:ln cap="flat" cmpd="sng" w="28575">
            <a:solidFill>
              <a:srgbClr val="FF0000"/>
            </a:solidFill>
            <a:prstDash val="solid"/>
            <a:round/>
            <a:headEnd len="med" w="med" type="none"/>
            <a:tailEnd len="med" w="med" type="none"/>
          </a:ln>
        </p:spPr>
      </p:sp>
      <p:sp>
        <p:nvSpPr>
          <p:cNvPr id="258" name="Google Shape;258;p27"/>
          <p:cNvSpPr txBox="1"/>
          <p:nvPr/>
        </p:nvSpPr>
        <p:spPr>
          <a:xfrm>
            <a:off x="7438100" y="3593875"/>
            <a:ext cx="566400" cy="70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zh-HK" sz="3400">
                <a:solidFill>
                  <a:schemeClr val="dk2"/>
                </a:solidFill>
                <a:latin typeface="Roboto"/>
                <a:ea typeface="Roboto"/>
                <a:cs typeface="Roboto"/>
                <a:sym typeface="Roboto"/>
              </a:rPr>
              <a:t>❓</a:t>
            </a:r>
            <a:endParaRPr sz="3400">
              <a:solidFill>
                <a:schemeClr val="dk2"/>
              </a:solidFill>
              <a:latin typeface="Roboto"/>
              <a:ea typeface="Roboto"/>
              <a:cs typeface="Roboto"/>
              <a:sym typeface="Roboto"/>
            </a:endParaRPr>
          </a:p>
        </p:txBody>
      </p:sp>
      <p:sp>
        <p:nvSpPr>
          <p:cNvPr id="259" name="Google Shape;259;p27"/>
          <p:cNvSpPr txBox="1"/>
          <p:nvPr/>
        </p:nvSpPr>
        <p:spPr>
          <a:xfrm>
            <a:off x="6384950" y="4712400"/>
            <a:ext cx="2683500" cy="431100"/>
          </a:xfrm>
          <a:prstGeom prst="rect">
            <a:avLst/>
          </a:prstGeom>
          <a:noFill/>
          <a:ln>
            <a:noFill/>
          </a:ln>
        </p:spPr>
        <p:txBody>
          <a:bodyPr anchorCtr="0" anchor="t" bIns="91425" lIns="91425" spcFirstLastPara="1" rIns="91425" wrap="square" tIns="91425">
            <a:spAutoFit/>
          </a:bodyPr>
          <a:lstStyle/>
          <a:p>
            <a:pPr indent="0" lvl="0" marL="457200" rtl="0" algn="r">
              <a:lnSpc>
                <a:spcPct val="115000"/>
              </a:lnSpc>
              <a:spcBef>
                <a:spcPts val="0"/>
              </a:spcBef>
              <a:spcAft>
                <a:spcPts val="1600"/>
              </a:spcAft>
              <a:buNone/>
            </a:pPr>
            <a:r>
              <a:rPr lang="zh-HK" sz="1600">
                <a:solidFill>
                  <a:schemeClr val="dk2"/>
                </a:solidFill>
                <a:latin typeface="Roboto"/>
                <a:ea typeface="Roboto"/>
                <a:cs typeface="Roboto"/>
                <a:sym typeface="Roboto"/>
              </a:rPr>
              <a:t>WANG, Weihong</a:t>
            </a:r>
            <a:endParaRPr/>
          </a:p>
        </p:txBody>
      </p:sp>
      <p:sp>
        <p:nvSpPr>
          <p:cNvPr id="260" name="Google Shape;260;p27"/>
          <p:cNvSpPr txBox="1"/>
          <p:nvPr/>
        </p:nvSpPr>
        <p:spPr>
          <a:xfrm>
            <a:off x="6583250" y="3429250"/>
            <a:ext cx="24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a:solidFill>
                  <a:srgbClr val="E06666"/>
                </a:solidFill>
                <a:highlight>
                  <a:srgbClr val="FFFFFF"/>
                </a:highlight>
              </a:rPr>
              <a:t>max(pl, pr, ps)  = max(pl, pr)</a:t>
            </a:r>
            <a:endParaRPr sz="1700">
              <a:solidFill>
                <a:srgbClr val="E06666"/>
              </a:solidFill>
            </a:endParaRPr>
          </a:p>
        </p:txBody>
      </p:sp>
      <p:pic>
        <p:nvPicPr>
          <p:cNvPr id="261" name="Google Shape;261;p27"/>
          <p:cNvPicPr preferRelativeResize="0"/>
          <p:nvPr/>
        </p:nvPicPr>
        <p:blipFill rotWithShape="1">
          <a:blip r:embed="rId5">
            <a:alphaModFix/>
          </a:blip>
          <a:srcRect b="-916" l="0" r="-5920" t="-916"/>
          <a:stretch/>
        </p:blipFill>
        <p:spPr>
          <a:xfrm>
            <a:off x="225525" y="1025800"/>
            <a:ext cx="1907354" cy="1650425"/>
          </a:xfrm>
          <a:prstGeom prst="rect">
            <a:avLst/>
          </a:prstGeom>
          <a:noFill/>
          <a:ln>
            <a:noFill/>
          </a:ln>
        </p:spPr>
      </p:pic>
      <p:pic>
        <p:nvPicPr>
          <p:cNvPr id="262" name="Google Shape;262;p27"/>
          <p:cNvPicPr preferRelativeResize="0"/>
          <p:nvPr/>
        </p:nvPicPr>
        <p:blipFill>
          <a:blip r:embed="rId6">
            <a:alphaModFix/>
          </a:blip>
          <a:stretch>
            <a:fillRect/>
          </a:stretch>
        </p:blipFill>
        <p:spPr>
          <a:xfrm>
            <a:off x="2227125" y="1101088"/>
            <a:ext cx="1845150" cy="1575140"/>
          </a:xfrm>
          <a:prstGeom prst="rect">
            <a:avLst/>
          </a:prstGeom>
          <a:noFill/>
          <a:ln>
            <a:noFill/>
          </a:ln>
        </p:spPr>
      </p:pic>
      <p:pic>
        <p:nvPicPr>
          <p:cNvPr id="263" name="Google Shape;263;p27"/>
          <p:cNvPicPr preferRelativeResize="0"/>
          <p:nvPr/>
        </p:nvPicPr>
        <p:blipFill>
          <a:blip r:embed="rId7">
            <a:alphaModFix/>
          </a:blip>
          <a:stretch>
            <a:fillRect/>
          </a:stretch>
        </p:blipFill>
        <p:spPr>
          <a:xfrm>
            <a:off x="196250" y="2835326"/>
            <a:ext cx="1777700" cy="1501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8"/>
          <p:cNvSpPr txBox="1"/>
          <p:nvPr>
            <p:ph type="title"/>
          </p:nvPr>
        </p:nvSpPr>
        <p:spPr>
          <a:xfrm>
            <a:off x="114000" y="533775"/>
            <a:ext cx="9085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700"/>
              <a:t>__________________________________________________________________________________________</a:t>
            </a:r>
            <a:endParaRPr sz="1700"/>
          </a:p>
        </p:txBody>
      </p:sp>
      <p:pic>
        <p:nvPicPr>
          <p:cNvPr id="269" name="Google Shape;269;p28"/>
          <p:cNvPicPr preferRelativeResize="0"/>
          <p:nvPr/>
        </p:nvPicPr>
        <p:blipFill>
          <a:blip r:embed="rId3">
            <a:alphaModFix/>
          </a:blip>
          <a:stretch>
            <a:fillRect/>
          </a:stretch>
        </p:blipFill>
        <p:spPr>
          <a:xfrm>
            <a:off x="8437200" y="132900"/>
            <a:ext cx="395097" cy="607800"/>
          </a:xfrm>
          <a:prstGeom prst="rect">
            <a:avLst/>
          </a:prstGeom>
          <a:noFill/>
          <a:ln>
            <a:noFill/>
          </a:ln>
        </p:spPr>
      </p:pic>
      <p:sp>
        <p:nvSpPr>
          <p:cNvPr id="270" name="Google Shape;270;p28"/>
          <p:cNvSpPr txBox="1"/>
          <p:nvPr>
            <p:ph type="title"/>
          </p:nvPr>
        </p:nvSpPr>
        <p:spPr>
          <a:xfrm>
            <a:off x="319125" y="221900"/>
            <a:ext cx="8178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2600"/>
              <a:t>Implementation - Choose the greatest tail probability</a:t>
            </a:r>
            <a:endParaRPr sz="2600"/>
          </a:p>
        </p:txBody>
      </p:sp>
      <p:pic>
        <p:nvPicPr>
          <p:cNvPr id="271" name="Google Shape;271;p28"/>
          <p:cNvPicPr preferRelativeResize="0"/>
          <p:nvPr/>
        </p:nvPicPr>
        <p:blipFill>
          <a:blip r:embed="rId4">
            <a:alphaModFix/>
          </a:blip>
          <a:stretch>
            <a:fillRect/>
          </a:stretch>
        </p:blipFill>
        <p:spPr>
          <a:xfrm>
            <a:off x="4653575" y="1236450"/>
            <a:ext cx="4234887" cy="3213275"/>
          </a:xfrm>
          <a:prstGeom prst="rect">
            <a:avLst/>
          </a:prstGeom>
          <a:noFill/>
          <a:ln>
            <a:noFill/>
          </a:ln>
        </p:spPr>
      </p:pic>
      <p:pic>
        <p:nvPicPr>
          <p:cNvPr id="272" name="Google Shape;272;p28"/>
          <p:cNvPicPr preferRelativeResize="0"/>
          <p:nvPr/>
        </p:nvPicPr>
        <p:blipFill>
          <a:blip r:embed="rId5">
            <a:alphaModFix/>
          </a:blip>
          <a:stretch>
            <a:fillRect/>
          </a:stretch>
        </p:blipFill>
        <p:spPr>
          <a:xfrm>
            <a:off x="278825" y="1236453"/>
            <a:ext cx="4017175" cy="661775"/>
          </a:xfrm>
          <a:prstGeom prst="rect">
            <a:avLst/>
          </a:prstGeom>
          <a:noFill/>
          <a:ln>
            <a:noFill/>
          </a:ln>
        </p:spPr>
      </p:pic>
      <p:sp>
        <p:nvSpPr>
          <p:cNvPr id="273" name="Google Shape;273;p28"/>
          <p:cNvSpPr txBox="1"/>
          <p:nvPr/>
        </p:nvSpPr>
        <p:spPr>
          <a:xfrm>
            <a:off x="7438100" y="3593875"/>
            <a:ext cx="566400" cy="70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zh-HK" sz="3400">
                <a:solidFill>
                  <a:schemeClr val="dk2"/>
                </a:solidFill>
                <a:latin typeface="Roboto"/>
                <a:ea typeface="Roboto"/>
                <a:cs typeface="Roboto"/>
                <a:sym typeface="Roboto"/>
              </a:rPr>
              <a:t>❓</a:t>
            </a:r>
            <a:endParaRPr sz="3200"/>
          </a:p>
        </p:txBody>
      </p:sp>
      <p:sp>
        <p:nvSpPr>
          <p:cNvPr id="274" name="Google Shape;274;p28"/>
          <p:cNvSpPr/>
          <p:nvPr/>
        </p:nvSpPr>
        <p:spPr>
          <a:xfrm>
            <a:off x="236100" y="949225"/>
            <a:ext cx="4197843" cy="948962"/>
          </a:xfrm>
          <a:custGeom>
            <a:rect b="b" l="l" r="r" t="t"/>
            <a:pathLst>
              <a:path extrusionOk="0" h="30555" w="65558">
                <a:moveTo>
                  <a:pt x="0" y="0"/>
                </a:moveTo>
                <a:lnTo>
                  <a:pt x="65558" y="0"/>
                </a:lnTo>
                <a:lnTo>
                  <a:pt x="65558" y="30555"/>
                </a:lnTo>
                <a:lnTo>
                  <a:pt x="0" y="30555"/>
                </a:lnTo>
                <a:close/>
              </a:path>
            </a:pathLst>
          </a:custGeom>
          <a:noFill/>
          <a:ln cap="flat" cmpd="sng" w="28575">
            <a:solidFill>
              <a:srgbClr val="FF0000"/>
            </a:solidFill>
            <a:prstDash val="solid"/>
            <a:round/>
            <a:headEnd len="med" w="med" type="none"/>
            <a:tailEnd len="med" w="med" type="none"/>
          </a:ln>
        </p:spPr>
      </p:sp>
      <p:sp>
        <p:nvSpPr>
          <p:cNvPr id="275" name="Google Shape;275;p28"/>
          <p:cNvSpPr txBox="1"/>
          <p:nvPr/>
        </p:nvSpPr>
        <p:spPr>
          <a:xfrm>
            <a:off x="6384950" y="4712400"/>
            <a:ext cx="2683500" cy="431100"/>
          </a:xfrm>
          <a:prstGeom prst="rect">
            <a:avLst/>
          </a:prstGeom>
          <a:noFill/>
          <a:ln>
            <a:noFill/>
          </a:ln>
        </p:spPr>
        <p:txBody>
          <a:bodyPr anchorCtr="0" anchor="t" bIns="91425" lIns="91425" spcFirstLastPara="1" rIns="91425" wrap="square" tIns="91425">
            <a:spAutoFit/>
          </a:bodyPr>
          <a:lstStyle/>
          <a:p>
            <a:pPr indent="0" lvl="0" marL="457200" rtl="0" algn="r">
              <a:lnSpc>
                <a:spcPct val="115000"/>
              </a:lnSpc>
              <a:spcBef>
                <a:spcPts val="0"/>
              </a:spcBef>
              <a:spcAft>
                <a:spcPts val="1600"/>
              </a:spcAft>
              <a:buNone/>
            </a:pPr>
            <a:r>
              <a:rPr lang="zh-HK" sz="1600">
                <a:solidFill>
                  <a:schemeClr val="dk2"/>
                </a:solidFill>
                <a:latin typeface="Roboto"/>
                <a:ea typeface="Roboto"/>
                <a:cs typeface="Roboto"/>
                <a:sym typeface="Roboto"/>
              </a:rPr>
              <a:t>WANG, Weihong</a:t>
            </a:r>
            <a:endParaRPr/>
          </a:p>
        </p:txBody>
      </p:sp>
      <p:grpSp>
        <p:nvGrpSpPr>
          <p:cNvPr id="276" name="Google Shape;276;p28"/>
          <p:cNvGrpSpPr/>
          <p:nvPr/>
        </p:nvGrpSpPr>
        <p:grpSpPr>
          <a:xfrm>
            <a:off x="278837" y="1993109"/>
            <a:ext cx="1966493" cy="1814347"/>
            <a:chOff x="319121" y="2065808"/>
            <a:chExt cx="2308090" cy="2048258"/>
          </a:xfrm>
        </p:grpSpPr>
        <p:grpSp>
          <p:nvGrpSpPr>
            <p:cNvPr id="277" name="Google Shape;277;p28"/>
            <p:cNvGrpSpPr/>
            <p:nvPr/>
          </p:nvGrpSpPr>
          <p:grpSpPr>
            <a:xfrm>
              <a:off x="319121" y="2065808"/>
              <a:ext cx="2308090" cy="2048258"/>
              <a:chOff x="2263763" y="3180850"/>
              <a:chExt cx="1958230" cy="1695753"/>
            </a:xfrm>
          </p:grpSpPr>
          <p:pic>
            <p:nvPicPr>
              <p:cNvPr id="278" name="Google Shape;278;p28"/>
              <p:cNvPicPr preferRelativeResize="0"/>
              <p:nvPr/>
            </p:nvPicPr>
            <p:blipFill>
              <a:blip r:embed="rId6">
                <a:alphaModFix/>
              </a:blip>
              <a:stretch>
                <a:fillRect/>
              </a:stretch>
            </p:blipFill>
            <p:spPr>
              <a:xfrm>
                <a:off x="2263763" y="3180850"/>
                <a:ext cx="1854250" cy="1650425"/>
              </a:xfrm>
              <a:prstGeom prst="rect">
                <a:avLst/>
              </a:prstGeom>
              <a:noFill/>
              <a:ln>
                <a:noFill/>
              </a:ln>
            </p:spPr>
          </p:pic>
          <p:sp>
            <p:nvSpPr>
              <p:cNvPr id="279" name="Google Shape;279;p28"/>
              <p:cNvSpPr/>
              <p:nvPr/>
            </p:nvSpPr>
            <p:spPr>
              <a:xfrm>
                <a:off x="2263775" y="3226175"/>
                <a:ext cx="1958217" cy="1650428"/>
              </a:xfrm>
              <a:custGeom>
                <a:rect b="b" l="l" r="r" t="t"/>
                <a:pathLst>
                  <a:path extrusionOk="0" h="30555" w="65558">
                    <a:moveTo>
                      <a:pt x="0" y="0"/>
                    </a:moveTo>
                    <a:lnTo>
                      <a:pt x="65558" y="0"/>
                    </a:lnTo>
                    <a:lnTo>
                      <a:pt x="65558" y="30555"/>
                    </a:lnTo>
                    <a:lnTo>
                      <a:pt x="0" y="30555"/>
                    </a:lnTo>
                    <a:close/>
                  </a:path>
                </a:pathLst>
              </a:custGeom>
              <a:noFill/>
              <a:ln cap="flat" cmpd="sng" w="9525">
                <a:solidFill>
                  <a:srgbClr val="F9CB9C"/>
                </a:solidFill>
                <a:prstDash val="solid"/>
                <a:round/>
                <a:headEnd len="med" w="med" type="none"/>
                <a:tailEnd len="med" w="med" type="none"/>
              </a:ln>
            </p:spPr>
          </p:sp>
        </p:grpSp>
        <p:pic>
          <p:nvPicPr>
            <p:cNvPr id="280" name="Google Shape;280;p28"/>
            <p:cNvPicPr preferRelativeResize="0"/>
            <p:nvPr/>
          </p:nvPicPr>
          <p:blipFill>
            <a:blip r:embed="rId7">
              <a:alphaModFix/>
            </a:blip>
            <a:stretch>
              <a:fillRect/>
            </a:stretch>
          </p:blipFill>
          <p:spPr>
            <a:xfrm>
              <a:off x="393761" y="3002488"/>
              <a:ext cx="659473" cy="372673"/>
            </a:xfrm>
            <a:prstGeom prst="rect">
              <a:avLst/>
            </a:prstGeom>
            <a:noFill/>
            <a:ln>
              <a:noFill/>
            </a:ln>
          </p:spPr>
        </p:pic>
        <p:pic>
          <p:nvPicPr>
            <p:cNvPr id="281" name="Google Shape;281;p28"/>
            <p:cNvPicPr preferRelativeResize="0"/>
            <p:nvPr/>
          </p:nvPicPr>
          <p:blipFill>
            <a:blip r:embed="rId8">
              <a:alphaModFix/>
            </a:blip>
            <a:stretch>
              <a:fillRect/>
            </a:stretch>
          </p:blipFill>
          <p:spPr>
            <a:xfrm>
              <a:off x="604041" y="3203305"/>
              <a:ext cx="659473" cy="372673"/>
            </a:xfrm>
            <a:prstGeom prst="rect">
              <a:avLst/>
            </a:prstGeom>
            <a:noFill/>
            <a:ln>
              <a:noFill/>
            </a:ln>
          </p:spPr>
        </p:pic>
        <p:pic>
          <p:nvPicPr>
            <p:cNvPr id="282" name="Google Shape;282;p28"/>
            <p:cNvPicPr preferRelativeResize="0"/>
            <p:nvPr/>
          </p:nvPicPr>
          <p:blipFill>
            <a:blip r:embed="rId9">
              <a:alphaModFix/>
            </a:blip>
            <a:stretch>
              <a:fillRect/>
            </a:stretch>
          </p:blipFill>
          <p:spPr>
            <a:xfrm>
              <a:off x="900340" y="3507555"/>
              <a:ext cx="659473" cy="372673"/>
            </a:xfrm>
            <a:prstGeom prst="rect">
              <a:avLst/>
            </a:prstGeom>
            <a:noFill/>
            <a:ln>
              <a:noFill/>
            </a:ln>
          </p:spPr>
        </p:pic>
        <p:pic>
          <p:nvPicPr>
            <p:cNvPr id="283" name="Google Shape;283;p28"/>
            <p:cNvPicPr preferRelativeResize="0"/>
            <p:nvPr/>
          </p:nvPicPr>
          <p:blipFill>
            <a:blip r:embed="rId10">
              <a:alphaModFix/>
            </a:blip>
            <a:stretch>
              <a:fillRect/>
            </a:stretch>
          </p:blipFill>
          <p:spPr>
            <a:xfrm>
              <a:off x="1053226" y="3664743"/>
              <a:ext cx="659473" cy="372673"/>
            </a:xfrm>
            <a:prstGeom prst="rect">
              <a:avLst/>
            </a:prstGeom>
            <a:noFill/>
            <a:ln>
              <a:noFill/>
            </a:ln>
          </p:spPr>
        </p:pic>
        <p:pic>
          <p:nvPicPr>
            <p:cNvPr id="284" name="Google Shape;284;p28"/>
            <p:cNvPicPr preferRelativeResize="0"/>
            <p:nvPr/>
          </p:nvPicPr>
          <p:blipFill>
            <a:blip r:embed="rId11">
              <a:alphaModFix/>
            </a:blip>
            <a:stretch>
              <a:fillRect/>
            </a:stretch>
          </p:blipFill>
          <p:spPr>
            <a:xfrm>
              <a:off x="1483382" y="2189468"/>
              <a:ext cx="659473" cy="372673"/>
            </a:xfrm>
            <a:prstGeom prst="rect">
              <a:avLst/>
            </a:prstGeom>
            <a:noFill/>
            <a:ln>
              <a:noFill/>
            </a:ln>
          </p:spPr>
        </p:pic>
        <p:pic>
          <p:nvPicPr>
            <p:cNvPr id="285" name="Google Shape;285;p28"/>
            <p:cNvPicPr preferRelativeResize="0"/>
            <p:nvPr/>
          </p:nvPicPr>
          <p:blipFill>
            <a:blip r:embed="rId12">
              <a:alphaModFix/>
            </a:blip>
            <a:stretch>
              <a:fillRect/>
            </a:stretch>
          </p:blipFill>
          <p:spPr>
            <a:xfrm>
              <a:off x="1907413" y="2434143"/>
              <a:ext cx="688152" cy="625385"/>
            </a:xfrm>
            <a:prstGeom prst="rect">
              <a:avLst/>
            </a:prstGeom>
            <a:noFill/>
            <a:ln>
              <a:noFill/>
            </a:ln>
          </p:spPr>
        </p:pic>
        <p:pic>
          <p:nvPicPr>
            <p:cNvPr id="286" name="Google Shape;286;p28"/>
            <p:cNvPicPr preferRelativeResize="0"/>
            <p:nvPr/>
          </p:nvPicPr>
          <p:blipFill>
            <a:blip r:embed="rId13">
              <a:alphaModFix/>
            </a:blip>
            <a:stretch>
              <a:fillRect/>
            </a:stretch>
          </p:blipFill>
          <p:spPr>
            <a:xfrm>
              <a:off x="1765327" y="3134881"/>
              <a:ext cx="659473" cy="372673"/>
            </a:xfrm>
            <a:prstGeom prst="rect">
              <a:avLst/>
            </a:prstGeom>
            <a:noFill/>
            <a:ln>
              <a:noFill/>
            </a:ln>
          </p:spPr>
        </p:pic>
        <p:pic>
          <p:nvPicPr>
            <p:cNvPr id="287" name="Google Shape;287;p28"/>
            <p:cNvPicPr preferRelativeResize="0"/>
            <p:nvPr/>
          </p:nvPicPr>
          <p:blipFill>
            <a:blip r:embed="rId12">
              <a:alphaModFix/>
            </a:blip>
            <a:stretch>
              <a:fillRect/>
            </a:stretch>
          </p:blipFill>
          <p:spPr>
            <a:xfrm>
              <a:off x="742839" y="3419000"/>
              <a:ext cx="659473" cy="372673"/>
            </a:xfrm>
            <a:prstGeom prst="rect">
              <a:avLst/>
            </a:prstGeom>
            <a:noFill/>
            <a:ln>
              <a:noFill/>
            </a:ln>
          </p:spPr>
        </p:pic>
        <p:pic>
          <p:nvPicPr>
            <p:cNvPr id="288" name="Google Shape;288;p28"/>
            <p:cNvPicPr preferRelativeResize="0"/>
            <p:nvPr/>
          </p:nvPicPr>
          <p:blipFill>
            <a:blip r:embed="rId12">
              <a:alphaModFix/>
            </a:blip>
            <a:stretch>
              <a:fillRect/>
            </a:stretch>
          </p:blipFill>
          <p:spPr>
            <a:xfrm>
              <a:off x="604041" y="4012620"/>
              <a:ext cx="1073981" cy="48420"/>
            </a:xfrm>
            <a:prstGeom prst="rect">
              <a:avLst/>
            </a:prstGeom>
            <a:noFill/>
            <a:ln>
              <a:noFill/>
            </a:ln>
          </p:spPr>
        </p:pic>
        <p:pic>
          <p:nvPicPr>
            <p:cNvPr id="289" name="Google Shape;289;p28"/>
            <p:cNvPicPr preferRelativeResize="0"/>
            <p:nvPr/>
          </p:nvPicPr>
          <p:blipFill>
            <a:blip r:embed="rId12">
              <a:alphaModFix/>
            </a:blip>
            <a:stretch>
              <a:fillRect/>
            </a:stretch>
          </p:blipFill>
          <p:spPr>
            <a:xfrm>
              <a:off x="1869395" y="2589302"/>
              <a:ext cx="181389" cy="157607"/>
            </a:xfrm>
            <a:prstGeom prst="rect">
              <a:avLst/>
            </a:prstGeom>
            <a:noFill/>
            <a:ln>
              <a:noFill/>
            </a:ln>
          </p:spPr>
        </p:pic>
        <p:pic>
          <p:nvPicPr>
            <p:cNvPr id="290" name="Google Shape;290;p28"/>
            <p:cNvPicPr preferRelativeResize="0"/>
            <p:nvPr/>
          </p:nvPicPr>
          <p:blipFill>
            <a:blip r:embed="rId14">
              <a:alphaModFix/>
            </a:blip>
            <a:stretch>
              <a:fillRect/>
            </a:stretch>
          </p:blipFill>
          <p:spPr>
            <a:xfrm>
              <a:off x="1612421" y="2915515"/>
              <a:ext cx="128957" cy="123048"/>
            </a:xfrm>
            <a:prstGeom prst="rect">
              <a:avLst/>
            </a:prstGeom>
            <a:noFill/>
            <a:ln>
              <a:noFill/>
            </a:ln>
          </p:spPr>
        </p:pic>
        <p:sp>
          <p:nvSpPr>
            <p:cNvPr id="291" name="Google Shape;291;p28"/>
            <p:cNvSpPr txBox="1"/>
            <p:nvPr/>
          </p:nvSpPr>
          <p:spPr>
            <a:xfrm>
              <a:off x="424285" y="2210162"/>
              <a:ext cx="2005800" cy="36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900">
                  <a:solidFill>
                    <a:srgbClr val="E06666"/>
                  </a:solidFill>
                  <a:highlight>
                    <a:srgbClr val="FFFFFF"/>
                  </a:highlight>
                </a:rPr>
                <a:t>out = </a:t>
              </a:r>
              <a:r>
                <a:rPr lang="zh-HK" sz="900">
                  <a:solidFill>
                    <a:srgbClr val="E06666"/>
                  </a:solidFill>
                  <a:highlight>
                    <a:srgbClr val="FFFFFF"/>
                  </a:highlight>
                </a:rPr>
                <a:t>max(pl, pr, ps) </a:t>
              </a:r>
              <a:endParaRPr sz="1200">
                <a:solidFill>
                  <a:srgbClr val="E06666"/>
                </a:solidFill>
              </a:endParaRPr>
            </a:p>
          </p:txBody>
        </p:sp>
        <p:pic>
          <p:nvPicPr>
            <p:cNvPr id="292" name="Google Shape;292;p28"/>
            <p:cNvPicPr preferRelativeResize="0"/>
            <p:nvPr/>
          </p:nvPicPr>
          <p:blipFill>
            <a:blip r:embed="rId15">
              <a:alphaModFix/>
            </a:blip>
            <a:stretch>
              <a:fillRect/>
            </a:stretch>
          </p:blipFill>
          <p:spPr>
            <a:xfrm>
              <a:off x="1634184" y="2647976"/>
              <a:ext cx="350707" cy="439299"/>
            </a:xfrm>
            <a:prstGeom prst="rect">
              <a:avLst/>
            </a:prstGeom>
            <a:noFill/>
            <a:ln>
              <a:noFill/>
            </a:ln>
          </p:spPr>
        </p:pic>
        <p:pic>
          <p:nvPicPr>
            <p:cNvPr id="293" name="Google Shape;293;p28"/>
            <p:cNvPicPr preferRelativeResize="0"/>
            <p:nvPr/>
          </p:nvPicPr>
          <p:blipFill>
            <a:blip r:embed="rId16">
              <a:alphaModFix/>
            </a:blip>
            <a:stretch>
              <a:fillRect/>
            </a:stretch>
          </p:blipFill>
          <p:spPr>
            <a:xfrm>
              <a:off x="338371" y="3624608"/>
              <a:ext cx="596367" cy="439299"/>
            </a:xfrm>
            <a:prstGeom prst="rect">
              <a:avLst/>
            </a:prstGeom>
            <a:noFill/>
            <a:ln>
              <a:noFill/>
            </a:ln>
          </p:spPr>
        </p:pic>
        <p:pic>
          <p:nvPicPr>
            <p:cNvPr id="294" name="Google Shape;294;p28"/>
            <p:cNvPicPr preferRelativeResize="0"/>
            <p:nvPr/>
          </p:nvPicPr>
          <p:blipFill>
            <a:blip r:embed="rId17">
              <a:alphaModFix/>
            </a:blip>
            <a:stretch>
              <a:fillRect/>
            </a:stretch>
          </p:blipFill>
          <p:spPr>
            <a:xfrm>
              <a:off x="424275" y="3661462"/>
              <a:ext cx="210976" cy="265675"/>
            </a:xfrm>
            <a:prstGeom prst="rect">
              <a:avLst/>
            </a:prstGeom>
            <a:noFill/>
            <a:ln>
              <a:noFill/>
            </a:ln>
          </p:spPr>
        </p:pic>
      </p:grpSp>
      <p:sp>
        <p:nvSpPr>
          <p:cNvPr id="295" name="Google Shape;295;p28"/>
          <p:cNvSpPr txBox="1"/>
          <p:nvPr/>
        </p:nvSpPr>
        <p:spPr>
          <a:xfrm>
            <a:off x="2462449" y="4301875"/>
            <a:ext cx="2165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solidFill>
                <a:schemeClr val="dk2"/>
              </a:solidFill>
              <a:highlight>
                <a:srgbClr val="FFFFFF"/>
              </a:highlight>
            </a:endParaRPr>
          </a:p>
          <a:p>
            <a:pPr indent="0" lvl="0" marL="0" rtl="0" algn="ctr">
              <a:spcBef>
                <a:spcPts val="0"/>
              </a:spcBef>
              <a:spcAft>
                <a:spcPts val="0"/>
              </a:spcAft>
              <a:buNone/>
            </a:pPr>
            <a:r>
              <a:rPr lang="zh-HK" sz="1000">
                <a:solidFill>
                  <a:schemeClr val="dk2"/>
                </a:solidFill>
                <a:highlight>
                  <a:srgbClr val="FFFFFF"/>
                </a:highlight>
              </a:rPr>
              <a:t>out = max(½ *(pl + pr), pl)</a:t>
            </a:r>
            <a:endParaRPr sz="1000">
              <a:solidFill>
                <a:schemeClr val="dk2"/>
              </a:solidFill>
              <a:highlight>
                <a:srgbClr val="FFFFFF"/>
              </a:highlight>
            </a:endParaRPr>
          </a:p>
          <a:p>
            <a:pPr indent="0" lvl="0" marL="0" rtl="0" algn="ctr">
              <a:spcBef>
                <a:spcPts val="0"/>
              </a:spcBef>
              <a:spcAft>
                <a:spcPts val="0"/>
              </a:spcAft>
              <a:buNone/>
            </a:pPr>
            <a:r>
              <a:rPr b="1" lang="zh-HK" sz="1200">
                <a:solidFill>
                  <a:srgbClr val="E06666"/>
                </a:solidFill>
                <a:highlight>
                  <a:srgbClr val="FFFFFF"/>
                </a:highlight>
              </a:rPr>
              <a:t>p</a:t>
            </a:r>
            <a:r>
              <a:rPr b="1" lang="zh-HK" sz="1200">
                <a:solidFill>
                  <a:srgbClr val="E06666"/>
                </a:solidFill>
                <a:highlight>
                  <a:srgbClr val="FFFFFF"/>
                </a:highlight>
              </a:rPr>
              <a:t>l &lt; out &lt; pr</a:t>
            </a:r>
            <a:endParaRPr b="1" sz="1200">
              <a:solidFill>
                <a:srgbClr val="E06666"/>
              </a:solidFill>
              <a:highlight>
                <a:srgbClr val="FFFFFF"/>
              </a:highlight>
            </a:endParaRPr>
          </a:p>
        </p:txBody>
      </p:sp>
      <p:sp>
        <p:nvSpPr>
          <p:cNvPr id="296" name="Google Shape;296;p28"/>
          <p:cNvSpPr txBox="1"/>
          <p:nvPr/>
        </p:nvSpPr>
        <p:spPr>
          <a:xfrm>
            <a:off x="91023" y="4301875"/>
            <a:ext cx="2345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solidFill>
                <a:schemeClr val="dk2"/>
              </a:solidFill>
              <a:highlight>
                <a:srgbClr val="FFFFFF"/>
              </a:highlight>
            </a:endParaRPr>
          </a:p>
          <a:p>
            <a:pPr indent="0" lvl="0" marL="0" rtl="0" algn="ctr">
              <a:spcBef>
                <a:spcPts val="0"/>
              </a:spcBef>
              <a:spcAft>
                <a:spcPts val="0"/>
              </a:spcAft>
              <a:buNone/>
            </a:pPr>
            <a:r>
              <a:rPr lang="zh-HK" sz="1000">
                <a:solidFill>
                  <a:schemeClr val="dk2"/>
                </a:solidFill>
                <a:highlight>
                  <a:srgbClr val="FFFFFF"/>
                </a:highlight>
              </a:rPr>
              <a:t>out = max(pl, pr, ps) = max(pl, pr) </a:t>
            </a:r>
            <a:endParaRPr sz="1000">
              <a:solidFill>
                <a:schemeClr val="dk2"/>
              </a:solidFill>
              <a:highlight>
                <a:srgbClr val="FFFFFF"/>
              </a:highlight>
            </a:endParaRPr>
          </a:p>
          <a:p>
            <a:pPr indent="0" lvl="0" marL="0" rtl="0" algn="ctr">
              <a:spcBef>
                <a:spcPts val="0"/>
              </a:spcBef>
              <a:spcAft>
                <a:spcPts val="0"/>
              </a:spcAft>
              <a:buNone/>
            </a:pPr>
            <a:r>
              <a:rPr b="1" lang="zh-HK" sz="1200">
                <a:solidFill>
                  <a:srgbClr val="E06666"/>
                </a:solidFill>
                <a:highlight>
                  <a:srgbClr val="FFFFFF"/>
                </a:highlight>
              </a:rPr>
              <a:t>out = pr</a:t>
            </a:r>
            <a:endParaRPr b="1" sz="1200">
              <a:solidFill>
                <a:srgbClr val="E06666"/>
              </a:solidFill>
              <a:highlight>
                <a:srgbClr val="FFFFFF"/>
              </a:highlight>
            </a:endParaRPr>
          </a:p>
        </p:txBody>
      </p:sp>
      <p:grpSp>
        <p:nvGrpSpPr>
          <p:cNvPr id="297" name="Google Shape;297;p28"/>
          <p:cNvGrpSpPr/>
          <p:nvPr/>
        </p:nvGrpSpPr>
        <p:grpSpPr>
          <a:xfrm>
            <a:off x="2462450" y="1993097"/>
            <a:ext cx="2056806" cy="1814385"/>
            <a:chOff x="2462450" y="1993097"/>
            <a:chExt cx="2056806" cy="1814385"/>
          </a:xfrm>
        </p:grpSpPr>
        <p:pic>
          <p:nvPicPr>
            <p:cNvPr id="298" name="Google Shape;298;p28"/>
            <p:cNvPicPr preferRelativeResize="0"/>
            <p:nvPr/>
          </p:nvPicPr>
          <p:blipFill>
            <a:blip r:embed="rId18">
              <a:alphaModFix/>
            </a:blip>
            <a:stretch>
              <a:fillRect/>
            </a:stretch>
          </p:blipFill>
          <p:spPr>
            <a:xfrm>
              <a:off x="3573350" y="3248300"/>
              <a:ext cx="190500" cy="190500"/>
            </a:xfrm>
            <a:prstGeom prst="rect">
              <a:avLst/>
            </a:prstGeom>
            <a:noFill/>
            <a:ln>
              <a:noFill/>
            </a:ln>
          </p:spPr>
        </p:pic>
        <p:pic>
          <p:nvPicPr>
            <p:cNvPr id="299" name="Google Shape;299;p28"/>
            <p:cNvPicPr preferRelativeResize="0"/>
            <p:nvPr/>
          </p:nvPicPr>
          <p:blipFill>
            <a:blip r:embed="rId19">
              <a:alphaModFix/>
            </a:blip>
            <a:stretch>
              <a:fillRect/>
            </a:stretch>
          </p:blipFill>
          <p:spPr>
            <a:xfrm>
              <a:off x="3716675" y="3299450"/>
              <a:ext cx="190500" cy="190500"/>
            </a:xfrm>
            <a:prstGeom prst="rect">
              <a:avLst/>
            </a:prstGeom>
            <a:noFill/>
            <a:ln>
              <a:noFill/>
            </a:ln>
          </p:spPr>
        </p:pic>
        <p:grpSp>
          <p:nvGrpSpPr>
            <p:cNvPr id="300" name="Google Shape;300;p28"/>
            <p:cNvGrpSpPr/>
            <p:nvPr/>
          </p:nvGrpSpPr>
          <p:grpSpPr>
            <a:xfrm>
              <a:off x="2462450" y="1993097"/>
              <a:ext cx="2056806" cy="1814385"/>
              <a:chOff x="319208" y="2065889"/>
              <a:chExt cx="2308166" cy="2048301"/>
            </a:xfrm>
          </p:grpSpPr>
          <p:grpSp>
            <p:nvGrpSpPr>
              <p:cNvPr id="301" name="Google Shape;301;p28"/>
              <p:cNvGrpSpPr/>
              <p:nvPr/>
            </p:nvGrpSpPr>
            <p:grpSpPr>
              <a:xfrm>
                <a:off x="319208" y="2065889"/>
                <a:ext cx="2308166" cy="2048301"/>
                <a:chOff x="2263763" y="3180850"/>
                <a:chExt cx="1958230" cy="1695753"/>
              </a:xfrm>
            </p:grpSpPr>
            <p:pic>
              <p:nvPicPr>
                <p:cNvPr id="302" name="Google Shape;302;p28"/>
                <p:cNvPicPr preferRelativeResize="0"/>
                <p:nvPr/>
              </p:nvPicPr>
              <p:blipFill>
                <a:blip r:embed="rId6">
                  <a:alphaModFix/>
                </a:blip>
                <a:stretch>
                  <a:fillRect/>
                </a:stretch>
              </p:blipFill>
              <p:spPr>
                <a:xfrm>
                  <a:off x="2263763" y="3180850"/>
                  <a:ext cx="1854250" cy="1650425"/>
                </a:xfrm>
                <a:prstGeom prst="rect">
                  <a:avLst/>
                </a:prstGeom>
                <a:noFill/>
                <a:ln>
                  <a:noFill/>
                </a:ln>
              </p:spPr>
            </p:pic>
            <p:sp>
              <p:nvSpPr>
                <p:cNvPr id="303" name="Google Shape;303;p28"/>
                <p:cNvSpPr/>
                <p:nvPr/>
              </p:nvSpPr>
              <p:spPr>
                <a:xfrm>
                  <a:off x="2263775" y="3226175"/>
                  <a:ext cx="1958217" cy="1650428"/>
                </a:xfrm>
                <a:custGeom>
                  <a:rect b="b" l="l" r="r" t="t"/>
                  <a:pathLst>
                    <a:path extrusionOk="0" h="30555" w="65558">
                      <a:moveTo>
                        <a:pt x="0" y="0"/>
                      </a:moveTo>
                      <a:lnTo>
                        <a:pt x="65558" y="0"/>
                      </a:lnTo>
                      <a:lnTo>
                        <a:pt x="65558" y="30555"/>
                      </a:lnTo>
                      <a:lnTo>
                        <a:pt x="0" y="30555"/>
                      </a:lnTo>
                      <a:close/>
                    </a:path>
                  </a:pathLst>
                </a:custGeom>
                <a:noFill/>
                <a:ln cap="flat" cmpd="sng" w="9525">
                  <a:solidFill>
                    <a:srgbClr val="F9CB9C"/>
                  </a:solidFill>
                  <a:prstDash val="solid"/>
                  <a:round/>
                  <a:headEnd len="med" w="med" type="none"/>
                  <a:tailEnd len="med" w="med" type="none"/>
                </a:ln>
              </p:spPr>
            </p:sp>
          </p:grpSp>
          <p:pic>
            <p:nvPicPr>
              <p:cNvPr id="304" name="Google Shape;304;p28"/>
              <p:cNvPicPr preferRelativeResize="0"/>
              <p:nvPr/>
            </p:nvPicPr>
            <p:blipFill>
              <a:blip r:embed="rId7">
                <a:alphaModFix/>
              </a:blip>
              <a:stretch>
                <a:fillRect/>
              </a:stretch>
            </p:blipFill>
            <p:spPr>
              <a:xfrm>
                <a:off x="393761" y="3002488"/>
                <a:ext cx="659473" cy="372673"/>
              </a:xfrm>
              <a:prstGeom prst="rect">
                <a:avLst/>
              </a:prstGeom>
              <a:noFill/>
              <a:ln>
                <a:noFill/>
              </a:ln>
            </p:spPr>
          </p:pic>
          <p:pic>
            <p:nvPicPr>
              <p:cNvPr id="305" name="Google Shape;305;p28"/>
              <p:cNvPicPr preferRelativeResize="0"/>
              <p:nvPr/>
            </p:nvPicPr>
            <p:blipFill>
              <a:blip r:embed="rId8">
                <a:alphaModFix/>
              </a:blip>
              <a:stretch>
                <a:fillRect/>
              </a:stretch>
            </p:blipFill>
            <p:spPr>
              <a:xfrm>
                <a:off x="604041" y="3203305"/>
                <a:ext cx="659473" cy="372673"/>
              </a:xfrm>
              <a:prstGeom prst="rect">
                <a:avLst/>
              </a:prstGeom>
              <a:noFill/>
              <a:ln>
                <a:noFill/>
              </a:ln>
            </p:spPr>
          </p:pic>
          <p:pic>
            <p:nvPicPr>
              <p:cNvPr id="306" name="Google Shape;306;p28"/>
              <p:cNvPicPr preferRelativeResize="0"/>
              <p:nvPr/>
            </p:nvPicPr>
            <p:blipFill>
              <a:blip r:embed="rId9">
                <a:alphaModFix/>
              </a:blip>
              <a:stretch>
                <a:fillRect/>
              </a:stretch>
            </p:blipFill>
            <p:spPr>
              <a:xfrm>
                <a:off x="900340" y="3507555"/>
                <a:ext cx="659473" cy="372673"/>
              </a:xfrm>
              <a:prstGeom prst="rect">
                <a:avLst/>
              </a:prstGeom>
              <a:noFill/>
              <a:ln>
                <a:noFill/>
              </a:ln>
            </p:spPr>
          </p:pic>
          <p:pic>
            <p:nvPicPr>
              <p:cNvPr id="307" name="Google Shape;307;p28"/>
              <p:cNvPicPr preferRelativeResize="0"/>
              <p:nvPr/>
            </p:nvPicPr>
            <p:blipFill>
              <a:blip r:embed="rId10">
                <a:alphaModFix/>
              </a:blip>
              <a:stretch>
                <a:fillRect/>
              </a:stretch>
            </p:blipFill>
            <p:spPr>
              <a:xfrm>
                <a:off x="1053226" y="3664743"/>
                <a:ext cx="659473" cy="372673"/>
              </a:xfrm>
              <a:prstGeom prst="rect">
                <a:avLst/>
              </a:prstGeom>
              <a:noFill/>
              <a:ln>
                <a:noFill/>
              </a:ln>
            </p:spPr>
          </p:pic>
          <p:pic>
            <p:nvPicPr>
              <p:cNvPr id="308" name="Google Shape;308;p28"/>
              <p:cNvPicPr preferRelativeResize="0"/>
              <p:nvPr/>
            </p:nvPicPr>
            <p:blipFill>
              <a:blip r:embed="rId11">
                <a:alphaModFix/>
              </a:blip>
              <a:stretch>
                <a:fillRect/>
              </a:stretch>
            </p:blipFill>
            <p:spPr>
              <a:xfrm>
                <a:off x="1483382" y="2189468"/>
                <a:ext cx="659473" cy="372673"/>
              </a:xfrm>
              <a:prstGeom prst="rect">
                <a:avLst/>
              </a:prstGeom>
              <a:noFill/>
              <a:ln>
                <a:noFill/>
              </a:ln>
            </p:spPr>
          </p:pic>
          <p:pic>
            <p:nvPicPr>
              <p:cNvPr id="309" name="Google Shape;309;p28"/>
              <p:cNvPicPr preferRelativeResize="0"/>
              <p:nvPr/>
            </p:nvPicPr>
            <p:blipFill>
              <a:blip r:embed="rId12">
                <a:alphaModFix/>
              </a:blip>
              <a:stretch>
                <a:fillRect/>
              </a:stretch>
            </p:blipFill>
            <p:spPr>
              <a:xfrm>
                <a:off x="1907413" y="2434143"/>
                <a:ext cx="688152" cy="625385"/>
              </a:xfrm>
              <a:prstGeom prst="rect">
                <a:avLst/>
              </a:prstGeom>
              <a:noFill/>
              <a:ln>
                <a:noFill/>
              </a:ln>
            </p:spPr>
          </p:pic>
          <p:pic>
            <p:nvPicPr>
              <p:cNvPr id="310" name="Google Shape;310;p28"/>
              <p:cNvPicPr preferRelativeResize="0"/>
              <p:nvPr/>
            </p:nvPicPr>
            <p:blipFill>
              <a:blip r:embed="rId13">
                <a:alphaModFix/>
              </a:blip>
              <a:stretch>
                <a:fillRect/>
              </a:stretch>
            </p:blipFill>
            <p:spPr>
              <a:xfrm>
                <a:off x="1765327" y="3134881"/>
                <a:ext cx="659473" cy="372673"/>
              </a:xfrm>
              <a:prstGeom prst="rect">
                <a:avLst/>
              </a:prstGeom>
              <a:noFill/>
              <a:ln>
                <a:noFill/>
              </a:ln>
            </p:spPr>
          </p:pic>
          <p:pic>
            <p:nvPicPr>
              <p:cNvPr id="311" name="Google Shape;311;p28"/>
              <p:cNvPicPr preferRelativeResize="0"/>
              <p:nvPr/>
            </p:nvPicPr>
            <p:blipFill>
              <a:blip r:embed="rId12">
                <a:alphaModFix/>
              </a:blip>
              <a:stretch>
                <a:fillRect/>
              </a:stretch>
            </p:blipFill>
            <p:spPr>
              <a:xfrm>
                <a:off x="742839" y="3419000"/>
                <a:ext cx="659473" cy="372673"/>
              </a:xfrm>
              <a:prstGeom prst="rect">
                <a:avLst/>
              </a:prstGeom>
              <a:noFill/>
              <a:ln>
                <a:noFill/>
              </a:ln>
            </p:spPr>
          </p:pic>
          <p:pic>
            <p:nvPicPr>
              <p:cNvPr id="312" name="Google Shape;312;p28"/>
              <p:cNvPicPr preferRelativeResize="0"/>
              <p:nvPr/>
            </p:nvPicPr>
            <p:blipFill>
              <a:blip r:embed="rId12">
                <a:alphaModFix/>
              </a:blip>
              <a:stretch>
                <a:fillRect/>
              </a:stretch>
            </p:blipFill>
            <p:spPr>
              <a:xfrm>
                <a:off x="604041" y="4012620"/>
                <a:ext cx="1073981" cy="48420"/>
              </a:xfrm>
              <a:prstGeom prst="rect">
                <a:avLst/>
              </a:prstGeom>
              <a:noFill/>
              <a:ln>
                <a:noFill/>
              </a:ln>
            </p:spPr>
          </p:pic>
          <p:pic>
            <p:nvPicPr>
              <p:cNvPr id="313" name="Google Shape;313;p28"/>
              <p:cNvPicPr preferRelativeResize="0"/>
              <p:nvPr/>
            </p:nvPicPr>
            <p:blipFill>
              <a:blip r:embed="rId12">
                <a:alphaModFix/>
              </a:blip>
              <a:stretch>
                <a:fillRect/>
              </a:stretch>
            </p:blipFill>
            <p:spPr>
              <a:xfrm>
                <a:off x="1869395" y="2589302"/>
                <a:ext cx="181389" cy="157607"/>
              </a:xfrm>
              <a:prstGeom prst="rect">
                <a:avLst/>
              </a:prstGeom>
              <a:noFill/>
              <a:ln>
                <a:noFill/>
              </a:ln>
            </p:spPr>
          </p:pic>
          <p:pic>
            <p:nvPicPr>
              <p:cNvPr id="314" name="Google Shape;314;p28"/>
              <p:cNvPicPr preferRelativeResize="0"/>
              <p:nvPr/>
            </p:nvPicPr>
            <p:blipFill>
              <a:blip r:embed="rId14">
                <a:alphaModFix/>
              </a:blip>
              <a:stretch>
                <a:fillRect/>
              </a:stretch>
            </p:blipFill>
            <p:spPr>
              <a:xfrm>
                <a:off x="1612421" y="2915515"/>
                <a:ext cx="128957" cy="123048"/>
              </a:xfrm>
              <a:prstGeom prst="rect">
                <a:avLst/>
              </a:prstGeom>
              <a:noFill/>
              <a:ln>
                <a:noFill/>
              </a:ln>
            </p:spPr>
          </p:pic>
          <p:pic>
            <p:nvPicPr>
              <p:cNvPr id="315" name="Google Shape;315;p28"/>
              <p:cNvPicPr preferRelativeResize="0"/>
              <p:nvPr/>
            </p:nvPicPr>
            <p:blipFill>
              <a:blip r:embed="rId15">
                <a:alphaModFix/>
              </a:blip>
              <a:stretch>
                <a:fillRect/>
              </a:stretch>
            </p:blipFill>
            <p:spPr>
              <a:xfrm>
                <a:off x="1634184" y="2647976"/>
                <a:ext cx="350707" cy="439299"/>
              </a:xfrm>
              <a:prstGeom prst="rect">
                <a:avLst/>
              </a:prstGeom>
              <a:noFill/>
              <a:ln>
                <a:noFill/>
              </a:ln>
            </p:spPr>
          </p:pic>
          <p:pic>
            <p:nvPicPr>
              <p:cNvPr id="316" name="Google Shape;316;p28"/>
              <p:cNvPicPr preferRelativeResize="0"/>
              <p:nvPr/>
            </p:nvPicPr>
            <p:blipFill>
              <a:blip r:embed="rId16">
                <a:alphaModFix/>
              </a:blip>
              <a:stretch>
                <a:fillRect/>
              </a:stretch>
            </p:blipFill>
            <p:spPr>
              <a:xfrm>
                <a:off x="338371" y="3624608"/>
                <a:ext cx="596367" cy="439299"/>
              </a:xfrm>
              <a:prstGeom prst="rect">
                <a:avLst/>
              </a:prstGeom>
              <a:noFill/>
              <a:ln>
                <a:noFill/>
              </a:ln>
            </p:spPr>
          </p:pic>
          <p:pic>
            <p:nvPicPr>
              <p:cNvPr id="317" name="Google Shape;317;p28"/>
              <p:cNvPicPr preferRelativeResize="0"/>
              <p:nvPr/>
            </p:nvPicPr>
            <p:blipFill>
              <a:blip r:embed="rId17">
                <a:alphaModFix/>
              </a:blip>
              <a:stretch>
                <a:fillRect/>
              </a:stretch>
            </p:blipFill>
            <p:spPr>
              <a:xfrm>
                <a:off x="424275" y="3661462"/>
                <a:ext cx="210976" cy="265675"/>
              </a:xfrm>
              <a:prstGeom prst="rect">
                <a:avLst/>
              </a:prstGeom>
              <a:noFill/>
              <a:ln>
                <a:noFill/>
              </a:ln>
            </p:spPr>
          </p:pic>
          <p:sp>
            <p:nvSpPr>
              <p:cNvPr id="318" name="Google Shape;318;p28"/>
              <p:cNvSpPr txBox="1"/>
              <p:nvPr/>
            </p:nvSpPr>
            <p:spPr>
              <a:xfrm>
                <a:off x="424285" y="2210162"/>
                <a:ext cx="2005800" cy="38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1000">
                    <a:solidFill>
                      <a:srgbClr val="E06666"/>
                    </a:solidFill>
                    <a:highlight>
                      <a:srgbClr val="FFFFFF"/>
                    </a:highlight>
                  </a:rPr>
                  <a:t>out = max( ½*(pl + pr), ps)</a:t>
                </a:r>
                <a:endParaRPr sz="1300">
                  <a:solidFill>
                    <a:srgbClr val="E06666"/>
                  </a:solidFill>
                </a:endParaRPr>
              </a:p>
            </p:txBody>
          </p:sp>
        </p:grpSp>
        <p:pic>
          <p:nvPicPr>
            <p:cNvPr id="319" name="Google Shape;319;p28"/>
            <p:cNvPicPr preferRelativeResize="0"/>
            <p:nvPr/>
          </p:nvPicPr>
          <p:blipFill>
            <a:blip r:embed="rId20">
              <a:alphaModFix/>
            </a:blip>
            <a:stretch>
              <a:fillRect/>
            </a:stretch>
          </p:blipFill>
          <p:spPr>
            <a:xfrm>
              <a:off x="3573348" y="2740211"/>
              <a:ext cx="190500" cy="205740"/>
            </a:xfrm>
            <a:prstGeom prst="rect">
              <a:avLst/>
            </a:prstGeom>
            <a:noFill/>
            <a:ln>
              <a:noFill/>
            </a:ln>
          </p:spPr>
        </p:pic>
        <p:pic>
          <p:nvPicPr>
            <p:cNvPr id="320" name="Google Shape;320;p28"/>
            <p:cNvPicPr preferRelativeResize="0"/>
            <p:nvPr/>
          </p:nvPicPr>
          <p:blipFill>
            <a:blip r:embed="rId21">
              <a:alphaModFix/>
            </a:blip>
            <a:stretch>
              <a:fillRect/>
            </a:stretch>
          </p:blipFill>
          <p:spPr>
            <a:xfrm>
              <a:off x="3723733" y="2805033"/>
              <a:ext cx="176389" cy="190500"/>
            </a:xfrm>
            <a:prstGeom prst="rect">
              <a:avLst/>
            </a:prstGeom>
            <a:noFill/>
            <a:ln>
              <a:noFill/>
            </a:ln>
          </p:spPr>
        </p:pic>
      </p:grpSp>
      <p:sp>
        <p:nvSpPr>
          <p:cNvPr id="321" name="Google Shape;321;p28"/>
          <p:cNvSpPr/>
          <p:nvPr/>
        </p:nvSpPr>
        <p:spPr>
          <a:xfrm>
            <a:off x="5043750" y="3083700"/>
            <a:ext cx="2307969" cy="170879"/>
          </a:xfrm>
          <a:custGeom>
            <a:rect b="b" l="l" r="r" t="t"/>
            <a:pathLst>
              <a:path extrusionOk="0" h="30555" w="65558">
                <a:moveTo>
                  <a:pt x="0" y="0"/>
                </a:moveTo>
                <a:lnTo>
                  <a:pt x="65558" y="0"/>
                </a:lnTo>
                <a:lnTo>
                  <a:pt x="65558" y="30555"/>
                </a:lnTo>
                <a:lnTo>
                  <a:pt x="0" y="30555"/>
                </a:lnTo>
                <a:close/>
              </a:path>
            </a:pathLst>
          </a:custGeom>
          <a:noFill/>
          <a:ln cap="flat" cmpd="sng" w="19050">
            <a:solidFill>
              <a:srgbClr val="93C47D"/>
            </a:solidFill>
            <a:prstDash val="solid"/>
            <a:round/>
            <a:headEnd len="med" w="med" type="none"/>
            <a:tailEnd len="med" w="med" type="none"/>
          </a:ln>
        </p:spPr>
      </p:sp>
      <p:grpSp>
        <p:nvGrpSpPr>
          <p:cNvPr id="322" name="Google Shape;322;p28"/>
          <p:cNvGrpSpPr/>
          <p:nvPr/>
        </p:nvGrpSpPr>
        <p:grpSpPr>
          <a:xfrm>
            <a:off x="1218075" y="3902350"/>
            <a:ext cx="2345700" cy="492600"/>
            <a:chOff x="1218075" y="3902350"/>
            <a:chExt cx="2345700" cy="492600"/>
          </a:xfrm>
        </p:grpSpPr>
        <p:sp>
          <p:nvSpPr>
            <p:cNvPr id="323" name="Google Shape;323;p28"/>
            <p:cNvSpPr txBox="1"/>
            <p:nvPr/>
          </p:nvSpPr>
          <p:spPr>
            <a:xfrm>
              <a:off x="1218075" y="3902350"/>
              <a:ext cx="2345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HK" sz="1000">
                  <a:solidFill>
                    <a:schemeClr val="dk2"/>
                  </a:solidFill>
                  <a:highlight>
                    <a:srgbClr val="FFFFFF"/>
                  </a:highlight>
                </a:rPr>
                <a:t>Here, </a:t>
              </a:r>
              <a:r>
                <a:rPr lang="zh-HK" sz="1000" u="sng">
                  <a:solidFill>
                    <a:schemeClr val="dk2"/>
                  </a:solidFill>
                  <a:highlight>
                    <a:srgbClr val="FFFFFF"/>
                  </a:highlight>
                </a:rPr>
                <a:t>b &lt; 0</a:t>
              </a:r>
              <a:r>
                <a:rPr lang="zh-HK" sz="1000">
                  <a:solidFill>
                    <a:schemeClr val="dk2"/>
                  </a:solidFill>
                  <a:highlight>
                    <a:srgbClr val="FFFFFF"/>
                  </a:highlight>
                </a:rPr>
                <a:t>, then ps = pl.</a:t>
              </a:r>
              <a:endParaRPr sz="1000">
                <a:solidFill>
                  <a:schemeClr val="dk2"/>
                </a:solidFill>
                <a:highlight>
                  <a:srgbClr val="FFFFFF"/>
                </a:highlight>
              </a:endParaRPr>
            </a:p>
            <a:p>
              <a:pPr indent="0" lvl="0" marL="0" rtl="0" algn="ctr">
                <a:spcBef>
                  <a:spcPts val="0"/>
                </a:spcBef>
                <a:spcAft>
                  <a:spcPts val="0"/>
                </a:spcAft>
                <a:buNone/>
              </a:pPr>
              <a:r>
                <a:rPr lang="zh-HK" sz="1000">
                  <a:solidFill>
                    <a:schemeClr val="dk2"/>
                  </a:solidFill>
                  <a:highlight>
                    <a:srgbClr val="FFFFFF"/>
                  </a:highlight>
                </a:rPr>
                <a:t>And pl &lt; pr</a:t>
              </a:r>
              <a:endParaRPr/>
            </a:p>
          </p:txBody>
        </p:sp>
        <p:sp>
          <p:nvSpPr>
            <p:cNvPr id="324" name="Google Shape;324;p28"/>
            <p:cNvSpPr/>
            <p:nvPr/>
          </p:nvSpPr>
          <p:spPr>
            <a:xfrm>
              <a:off x="1218088" y="3958025"/>
              <a:ext cx="2345665" cy="381250"/>
            </a:xfrm>
            <a:custGeom>
              <a:rect b="b" l="l" r="r" t="t"/>
              <a:pathLst>
                <a:path extrusionOk="0" h="30555" w="65558">
                  <a:moveTo>
                    <a:pt x="0" y="0"/>
                  </a:moveTo>
                  <a:lnTo>
                    <a:pt x="65558" y="0"/>
                  </a:lnTo>
                  <a:lnTo>
                    <a:pt x="65558" y="30555"/>
                  </a:lnTo>
                  <a:lnTo>
                    <a:pt x="0" y="30555"/>
                  </a:lnTo>
                  <a:close/>
                </a:path>
              </a:pathLst>
            </a:custGeom>
            <a:noFill/>
            <a:ln cap="flat" cmpd="sng" w="19050">
              <a:solidFill>
                <a:srgbClr val="93C47D"/>
              </a:solidFill>
              <a:prstDash val="solid"/>
              <a:round/>
              <a:headEnd len="med" w="med" type="none"/>
              <a:tailEnd len="med" w="med" type="none"/>
            </a:ln>
          </p:spPr>
        </p:sp>
      </p:grpSp>
      <p:sp>
        <p:nvSpPr>
          <p:cNvPr id="325" name="Google Shape;325;p28"/>
          <p:cNvSpPr/>
          <p:nvPr/>
        </p:nvSpPr>
        <p:spPr>
          <a:xfrm>
            <a:off x="5043750" y="3902348"/>
            <a:ext cx="2307969" cy="216024"/>
          </a:xfrm>
          <a:custGeom>
            <a:rect b="b" l="l" r="r" t="t"/>
            <a:pathLst>
              <a:path extrusionOk="0" h="30555" w="65558">
                <a:moveTo>
                  <a:pt x="0" y="0"/>
                </a:moveTo>
                <a:lnTo>
                  <a:pt x="65558" y="0"/>
                </a:lnTo>
                <a:lnTo>
                  <a:pt x="65558" y="30555"/>
                </a:lnTo>
                <a:lnTo>
                  <a:pt x="0" y="30555"/>
                </a:lnTo>
                <a:close/>
              </a:path>
            </a:pathLst>
          </a:custGeom>
          <a:noFill/>
          <a:ln cap="flat" cmpd="sng" w="28575">
            <a:solidFill>
              <a:srgbClr val="FF0000"/>
            </a:solidFill>
            <a:prstDash val="solid"/>
            <a:round/>
            <a:headEnd len="med" w="med" type="none"/>
            <a:tailEnd len="med" w="med" type="none"/>
          </a:ln>
        </p:spPr>
      </p:sp>
      <p:sp>
        <p:nvSpPr>
          <p:cNvPr id="326" name="Google Shape;326;p28"/>
          <p:cNvSpPr txBox="1"/>
          <p:nvPr/>
        </p:nvSpPr>
        <p:spPr>
          <a:xfrm>
            <a:off x="278825" y="949225"/>
            <a:ext cx="153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HK">
                <a:solidFill>
                  <a:srgbClr val="E06666"/>
                </a:solidFill>
                <a:highlight>
                  <a:srgbClr val="FFFFFF"/>
                </a:highlight>
              </a:rPr>
              <a:t>Optimization</a:t>
            </a:r>
            <a:r>
              <a:rPr b="1" lang="zh-HK" sz="1200">
                <a:solidFill>
                  <a:srgbClr val="E06666"/>
                </a:solidFill>
                <a:highlight>
                  <a:srgbClr val="FFFFFF"/>
                </a:highlight>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par>
                                <p:cTn fill="hold" nodeType="with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9"/>
          <p:cNvSpPr txBox="1"/>
          <p:nvPr>
            <p:ph type="title"/>
          </p:nvPr>
        </p:nvSpPr>
        <p:spPr>
          <a:xfrm>
            <a:off x="114000" y="533775"/>
            <a:ext cx="9085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700"/>
              <a:t>__________________________________________________________________________________________</a:t>
            </a:r>
            <a:endParaRPr sz="1700"/>
          </a:p>
        </p:txBody>
      </p:sp>
      <p:pic>
        <p:nvPicPr>
          <p:cNvPr id="332" name="Google Shape;332;p29"/>
          <p:cNvPicPr preferRelativeResize="0"/>
          <p:nvPr/>
        </p:nvPicPr>
        <p:blipFill>
          <a:blip r:embed="rId3">
            <a:alphaModFix/>
          </a:blip>
          <a:stretch>
            <a:fillRect/>
          </a:stretch>
        </p:blipFill>
        <p:spPr>
          <a:xfrm>
            <a:off x="8437200" y="132900"/>
            <a:ext cx="395097" cy="607800"/>
          </a:xfrm>
          <a:prstGeom prst="rect">
            <a:avLst/>
          </a:prstGeom>
          <a:noFill/>
          <a:ln>
            <a:noFill/>
          </a:ln>
        </p:spPr>
      </p:pic>
      <p:sp>
        <p:nvSpPr>
          <p:cNvPr id="333" name="Google Shape;333;p29"/>
          <p:cNvSpPr txBox="1"/>
          <p:nvPr/>
        </p:nvSpPr>
        <p:spPr>
          <a:xfrm>
            <a:off x="184088" y="1488925"/>
            <a:ext cx="40896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zh-HK" sz="1600"/>
              <a:t>1 means outlier, 0 means non-outlier, and then return the result.</a:t>
            </a:r>
            <a:endParaRPr sz="1600">
              <a:solidFill>
                <a:schemeClr val="dk2"/>
              </a:solidFill>
              <a:latin typeface="Roboto"/>
              <a:ea typeface="Roboto"/>
              <a:cs typeface="Roboto"/>
              <a:sym typeface="Roboto"/>
            </a:endParaRPr>
          </a:p>
        </p:txBody>
      </p:sp>
      <p:sp>
        <p:nvSpPr>
          <p:cNvPr id="334" name="Google Shape;334;p29"/>
          <p:cNvSpPr txBox="1"/>
          <p:nvPr>
            <p:ph type="title"/>
          </p:nvPr>
        </p:nvSpPr>
        <p:spPr>
          <a:xfrm>
            <a:off x="319125" y="221900"/>
            <a:ext cx="8178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2600"/>
              <a:t>Implementation - Tag the label and output</a:t>
            </a:r>
            <a:endParaRPr sz="2600"/>
          </a:p>
        </p:txBody>
      </p:sp>
      <p:pic>
        <p:nvPicPr>
          <p:cNvPr id="335" name="Google Shape;335;p29"/>
          <p:cNvPicPr preferRelativeResize="0"/>
          <p:nvPr/>
        </p:nvPicPr>
        <p:blipFill>
          <a:blip r:embed="rId4">
            <a:alphaModFix/>
          </a:blip>
          <a:stretch>
            <a:fillRect/>
          </a:stretch>
        </p:blipFill>
        <p:spPr>
          <a:xfrm>
            <a:off x="4653575" y="1236450"/>
            <a:ext cx="4234887" cy="3213275"/>
          </a:xfrm>
          <a:prstGeom prst="rect">
            <a:avLst/>
          </a:prstGeom>
          <a:noFill/>
          <a:ln>
            <a:noFill/>
          </a:ln>
        </p:spPr>
      </p:pic>
      <p:pic>
        <p:nvPicPr>
          <p:cNvPr id="336" name="Google Shape;336;p29"/>
          <p:cNvPicPr preferRelativeResize="0"/>
          <p:nvPr/>
        </p:nvPicPr>
        <p:blipFill>
          <a:blip r:embed="rId5">
            <a:alphaModFix/>
          </a:blip>
          <a:stretch>
            <a:fillRect/>
          </a:stretch>
        </p:blipFill>
        <p:spPr>
          <a:xfrm>
            <a:off x="319138" y="2460700"/>
            <a:ext cx="3819525" cy="1666875"/>
          </a:xfrm>
          <a:prstGeom prst="rect">
            <a:avLst/>
          </a:prstGeom>
          <a:noFill/>
          <a:ln>
            <a:noFill/>
          </a:ln>
        </p:spPr>
      </p:pic>
      <p:sp>
        <p:nvSpPr>
          <p:cNvPr id="337" name="Google Shape;337;p29"/>
          <p:cNvSpPr/>
          <p:nvPr/>
        </p:nvSpPr>
        <p:spPr>
          <a:xfrm>
            <a:off x="4891300" y="4175124"/>
            <a:ext cx="2307969" cy="170650"/>
          </a:xfrm>
          <a:custGeom>
            <a:rect b="b" l="l" r="r" t="t"/>
            <a:pathLst>
              <a:path extrusionOk="0" h="30555" w="65558">
                <a:moveTo>
                  <a:pt x="0" y="0"/>
                </a:moveTo>
                <a:lnTo>
                  <a:pt x="65558" y="0"/>
                </a:lnTo>
                <a:lnTo>
                  <a:pt x="65558" y="30555"/>
                </a:lnTo>
                <a:lnTo>
                  <a:pt x="0" y="30555"/>
                </a:lnTo>
                <a:close/>
              </a:path>
            </a:pathLst>
          </a:custGeom>
          <a:noFill/>
          <a:ln cap="flat" cmpd="sng" w="19050">
            <a:solidFill>
              <a:srgbClr val="FF0000"/>
            </a:solidFill>
            <a:prstDash val="solid"/>
            <a:round/>
            <a:headEnd len="med" w="med" type="none"/>
            <a:tailEnd len="med" w="med" type="none"/>
          </a:ln>
        </p:spPr>
      </p:sp>
      <p:sp>
        <p:nvSpPr>
          <p:cNvPr id="338" name="Google Shape;338;p29"/>
          <p:cNvSpPr txBox="1"/>
          <p:nvPr/>
        </p:nvSpPr>
        <p:spPr>
          <a:xfrm>
            <a:off x="6384950" y="4712400"/>
            <a:ext cx="2683500" cy="431100"/>
          </a:xfrm>
          <a:prstGeom prst="rect">
            <a:avLst/>
          </a:prstGeom>
          <a:noFill/>
          <a:ln>
            <a:noFill/>
          </a:ln>
        </p:spPr>
        <p:txBody>
          <a:bodyPr anchorCtr="0" anchor="t" bIns="91425" lIns="91425" spcFirstLastPara="1" rIns="91425" wrap="square" tIns="91425">
            <a:spAutoFit/>
          </a:bodyPr>
          <a:lstStyle/>
          <a:p>
            <a:pPr indent="0" lvl="0" marL="457200" rtl="0" algn="r">
              <a:lnSpc>
                <a:spcPct val="115000"/>
              </a:lnSpc>
              <a:spcBef>
                <a:spcPts val="0"/>
              </a:spcBef>
              <a:spcAft>
                <a:spcPts val="1600"/>
              </a:spcAft>
              <a:buNone/>
            </a:pPr>
            <a:r>
              <a:rPr lang="zh-HK" sz="1600">
                <a:solidFill>
                  <a:schemeClr val="dk2"/>
                </a:solidFill>
                <a:latin typeface="Roboto"/>
                <a:ea typeface="Roboto"/>
                <a:cs typeface="Roboto"/>
                <a:sym typeface="Roboto"/>
              </a:rPr>
              <a:t>WANG, Weihong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0"/>
          <p:cNvSpPr txBox="1"/>
          <p:nvPr>
            <p:ph type="title"/>
          </p:nvPr>
        </p:nvSpPr>
        <p:spPr>
          <a:xfrm>
            <a:off x="313275" y="2258850"/>
            <a:ext cx="4045200" cy="62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HK" sz="3400"/>
              <a:t>Application</a:t>
            </a:r>
            <a:endParaRPr sz="3400"/>
          </a:p>
        </p:txBody>
      </p:sp>
      <p:sp>
        <p:nvSpPr>
          <p:cNvPr id="344" name="Google Shape;344;p30"/>
          <p:cNvSpPr txBox="1"/>
          <p:nvPr>
            <p:ph idx="2" type="body"/>
          </p:nvPr>
        </p:nvSpPr>
        <p:spPr>
          <a:xfrm>
            <a:off x="4987275" y="2038200"/>
            <a:ext cx="3837000" cy="1258200"/>
          </a:xfrm>
          <a:prstGeom prst="rect">
            <a:avLst/>
          </a:prstGeom>
        </p:spPr>
        <p:txBody>
          <a:bodyPr anchorCtr="0" anchor="ctr" bIns="91425" lIns="91425" spcFirstLastPara="1" rIns="91425" wrap="square" tIns="91425">
            <a:noAutofit/>
          </a:bodyPr>
          <a:lstStyle/>
          <a:p>
            <a:pPr indent="-361950" lvl="0" marL="457200" rtl="0" algn="l">
              <a:spcBef>
                <a:spcPts val="0"/>
              </a:spcBef>
              <a:spcAft>
                <a:spcPts val="0"/>
              </a:spcAft>
              <a:buSzPts val="2100"/>
              <a:buAutoNum type="arabicPeriod"/>
            </a:pPr>
            <a:r>
              <a:rPr lang="zh-HK" sz="2100"/>
              <a:t>Image Application</a:t>
            </a:r>
            <a:endParaRPr sz="2100"/>
          </a:p>
          <a:p>
            <a:pPr indent="-361950" lvl="0" marL="457200" rtl="0" algn="l">
              <a:spcBef>
                <a:spcPts val="0"/>
              </a:spcBef>
              <a:spcAft>
                <a:spcPts val="0"/>
              </a:spcAft>
              <a:buSzPts val="2100"/>
              <a:buAutoNum type="arabicPeriod"/>
            </a:pPr>
            <a:r>
              <a:rPr lang="zh-HK" sz="2100"/>
              <a:t>Audio Application</a:t>
            </a:r>
            <a:endParaRPr sz="2100"/>
          </a:p>
          <a:p>
            <a:pPr indent="-361950" lvl="0" marL="457200" rtl="0" algn="l">
              <a:spcBef>
                <a:spcPts val="0"/>
              </a:spcBef>
              <a:spcAft>
                <a:spcPts val="0"/>
              </a:spcAft>
              <a:buSzPts val="2100"/>
              <a:buAutoNum type="arabicPeriod"/>
            </a:pPr>
            <a:r>
              <a:rPr lang="zh-HK" sz="2100"/>
              <a:t>Text Application</a:t>
            </a:r>
            <a:endParaRPr sz="2100"/>
          </a:p>
        </p:txBody>
      </p:sp>
      <p:pic>
        <p:nvPicPr>
          <p:cNvPr id="345" name="Google Shape;345;p30"/>
          <p:cNvPicPr preferRelativeResize="0"/>
          <p:nvPr/>
        </p:nvPicPr>
        <p:blipFill>
          <a:blip r:embed="rId3">
            <a:alphaModFix/>
          </a:blip>
          <a:stretch>
            <a:fillRect/>
          </a:stretch>
        </p:blipFill>
        <p:spPr>
          <a:xfrm>
            <a:off x="124475" y="123350"/>
            <a:ext cx="395097" cy="607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1"/>
          <p:cNvSpPr txBox="1"/>
          <p:nvPr>
            <p:ph type="title"/>
          </p:nvPr>
        </p:nvSpPr>
        <p:spPr>
          <a:xfrm>
            <a:off x="311700" y="132900"/>
            <a:ext cx="48744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Image Application</a:t>
            </a:r>
            <a:endParaRPr/>
          </a:p>
        </p:txBody>
      </p:sp>
      <p:sp>
        <p:nvSpPr>
          <p:cNvPr id="351" name="Google Shape;351;p31"/>
          <p:cNvSpPr txBox="1"/>
          <p:nvPr>
            <p:ph type="title"/>
          </p:nvPr>
        </p:nvSpPr>
        <p:spPr>
          <a:xfrm>
            <a:off x="114000" y="533775"/>
            <a:ext cx="9085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700"/>
              <a:t>__________________________________________________________________________________________</a:t>
            </a:r>
            <a:endParaRPr sz="1700"/>
          </a:p>
        </p:txBody>
      </p:sp>
      <p:pic>
        <p:nvPicPr>
          <p:cNvPr id="352" name="Google Shape;352;p31"/>
          <p:cNvPicPr preferRelativeResize="0"/>
          <p:nvPr/>
        </p:nvPicPr>
        <p:blipFill>
          <a:blip r:embed="rId3">
            <a:alphaModFix/>
          </a:blip>
          <a:stretch>
            <a:fillRect/>
          </a:stretch>
        </p:blipFill>
        <p:spPr>
          <a:xfrm>
            <a:off x="8437200" y="132900"/>
            <a:ext cx="395097" cy="607800"/>
          </a:xfrm>
          <a:prstGeom prst="rect">
            <a:avLst/>
          </a:prstGeom>
          <a:noFill/>
          <a:ln>
            <a:noFill/>
          </a:ln>
        </p:spPr>
      </p:pic>
      <p:sp>
        <p:nvSpPr>
          <p:cNvPr id="353" name="Google Shape;353;p31"/>
          <p:cNvSpPr txBox="1"/>
          <p:nvPr/>
        </p:nvSpPr>
        <p:spPr>
          <a:xfrm>
            <a:off x="114000" y="1589450"/>
            <a:ext cx="6017400" cy="1691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zh-HK" sz="1600">
                <a:solidFill>
                  <a:schemeClr val="dk2"/>
                </a:solidFill>
                <a:latin typeface="Roboto"/>
                <a:ea typeface="Roboto"/>
                <a:cs typeface="Roboto"/>
                <a:sym typeface="Roboto"/>
              </a:rPr>
              <a:t>Dectection of outliers for fingerprint recording, including:</a:t>
            </a:r>
            <a:endParaRPr sz="1600">
              <a:solidFill>
                <a:schemeClr val="dk2"/>
              </a:solidFill>
              <a:latin typeface="Roboto"/>
              <a:ea typeface="Roboto"/>
              <a:cs typeface="Roboto"/>
              <a:sym typeface="Roboto"/>
            </a:endParaRPr>
          </a:p>
          <a:p>
            <a:pPr indent="-330200" lvl="0" marL="914400" rtl="0" algn="l">
              <a:lnSpc>
                <a:spcPct val="115000"/>
              </a:lnSpc>
              <a:spcBef>
                <a:spcPts val="1600"/>
              </a:spcBef>
              <a:spcAft>
                <a:spcPts val="0"/>
              </a:spcAft>
              <a:buClr>
                <a:schemeClr val="dk2"/>
              </a:buClr>
              <a:buSzPts val="1600"/>
              <a:buFont typeface="Roboto"/>
              <a:buChar char="-"/>
            </a:pPr>
            <a:r>
              <a:rPr lang="zh-HK" sz="1600">
                <a:solidFill>
                  <a:schemeClr val="dk2"/>
                </a:solidFill>
                <a:latin typeface="Roboto"/>
                <a:ea typeface="Roboto"/>
                <a:cs typeface="Roboto"/>
                <a:sym typeface="Roboto"/>
              </a:rPr>
              <a:t>distorted fingerprints</a:t>
            </a:r>
            <a:endParaRPr sz="1600">
              <a:solidFill>
                <a:schemeClr val="dk2"/>
              </a:solidFill>
              <a:latin typeface="Roboto"/>
              <a:ea typeface="Roboto"/>
              <a:cs typeface="Roboto"/>
              <a:sym typeface="Roboto"/>
            </a:endParaRPr>
          </a:p>
          <a:p>
            <a:pPr indent="-330200" lvl="0" marL="914400" rtl="0" algn="l">
              <a:lnSpc>
                <a:spcPct val="115000"/>
              </a:lnSpc>
              <a:spcBef>
                <a:spcPts val="0"/>
              </a:spcBef>
              <a:spcAft>
                <a:spcPts val="0"/>
              </a:spcAft>
              <a:buClr>
                <a:schemeClr val="dk2"/>
              </a:buClr>
              <a:buSzPts val="1600"/>
              <a:buFont typeface="Roboto"/>
              <a:buChar char="-"/>
            </a:pPr>
            <a:r>
              <a:rPr lang="zh-HK" sz="1600">
                <a:solidFill>
                  <a:schemeClr val="dk2"/>
                </a:solidFill>
                <a:latin typeface="Roboto"/>
                <a:ea typeface="Roboto"/>
                <a:cs typeface="Roboto"/>
                <a:sym typeface="Roboto"/>
              </a:rPr>
              <a:t>random cloth patterns</a:t>
            </a:r>
            <a:endParaRPr sz="1600">
              <a:solidFill>
                <a:schemeClr val="dk2"/>
              </a:solidFill>
              <a:latin typeface="Roboto"/>
              <a:ea typeface="Roboto"/>
              <a:cs typeface="Roboto"/>
              <a:sym typeface="Roboto"/>
            </a:endParaRPr>
          </a:p>
          <a:p>
            <a:pPr indent="0" lvl="0" marL="0" rtl="0" algn="l">
              <a:lnSpc>
                <a:spcPct val="115000"/>
              </a:lnSpc>
              <a:spcBef>
                <a:spcPts val="1600"/>
              </a:spcBef>
              <a:spcAft>
                <a:spcPts val="1600"/>
              </a:spcAft>
              <a:buNone/>
            </a:pPr>
            <a:r>
              <a:t/>
            </a:r>
            <a:endParaRPr sz="1600">
              <a:solidFill>
                <a:schemeClr val="dk2"/>
              </a:solidFill>
              <a:latin typeface="Roboto"/>
              <a:ea typeface="Roboto"/>
              <a:cs typeface="Roboto"/>
              <a:sym typeface="Roboto"/>
            </a:endParaRPr>
          </a:p>
        </p:txBody>
      </p:sp>
      <p:pic>
        <p:nvPicPr>
          <p:cNvPr id="354" name="Google Shape;354;p31"/>
          <p:cNvPicPr preferRelativeResize="0"/>
          <p:nvPr/>
        </p:nvPicPr>
        <p:blipFill>
          <a:blip r:embed="rId4">
            <a:alphaModFix/>
          </a:blip>
          <a:stretch>
            <a:fillRect/>
          </a:stretch>
        </p:blipFill>
        <p:spPr>
          <a:xfrm>
            <a:off x="5038925" y="2368263"/>
            <a:ext cx="1358737" cy="1811650"/>
          </a:xfrm>
          <a:prstGeom prst="rect">
            <a:avLst/>
          </a:prstGeom>
          <a:noFill/>
          <a:ln>
            <a:noFill/>
          </a:ln>
        </p:spPr>
      </p:pic>
      <p:pic>
        <p:nvPicPr>
          <p:cNvPr id="355" name="Google Shape;355;p31"/>
          <p:cNvPicPr preferRelativeResize="0"/>
          <p:nvPr/>
        </p:nvPicPr>
        <p:blipFill>
          <a:blip r:embed="rId5">
            <a:alphaModFix/>
          </a:blip>
          <a:stretch>
            <a:fillRect/>
          </a:stretch>
        </p:blipFill>
        <p:spPr>
          <a:xfrm>
            <a:off x="7068900" y="2368263"/>
            <a:ext cx="1571426" cy="1811650"/>
          </a:xfrm>
          <a:prstGeom prst="rect">
            <a:avLst/>
          </a:prstGeom>
          <a:noFill/>
          <a:ln>
            <a:noFill/>
          </a:ln>
        </p:spPr>
      </p:pic>
      <p:sp>
        <p:nvSpPr>
          <p:cNvPr id="356" name="Google Shape;356;p31"/>
          <p:cNvSpPr txBox="1"/>
          <p:nvPr/>
        </p:nvSpPr>
        <p:spPr>
          <a:xfrm>
            <a:off x="6384950" y="4712400"/>
            <a:ext cx="2683500" cy="431100"/>
          </a:xfrm>
          <a:prstGeom prst="rect">
            <a:avLst/>
          </a:prstGeom>
          <a:noFill/>
          <a:ln>
            <a:noFill/>
          </a:ln>
        </p:spPr>
        <p:txBody>
          <a:bodyPr anchorCtr="0" anchor="t" bIns="91425" lIns="91425" spcFirstLastPara="1" rIns="91425" wrap="square" tIns="91425">
            <a:spAutoFit/>
          </a:bodyPr>
          <a:lstStyle/>
          <a:p>
            <a:pPr indent="0" lvl="0" marL="457200" rtl="0" algn="r">
              <a:lnSpc>
                <a:spcPct val="115000"/>
              </a:lnSpc>
              <a:spcBef>
                <a:spcPts val="0"/>
              </a:spcBef>
              <a:spcAft>
                <a:spcPts val="1600"/>
              </a:spcAft>
              <a:buNone/>
            </a:pPr>
            <a:r>
              <a:rPr lang="zh-HK" sz="1600">
                <a:solidFill>
                  <a:schemeClr val="dk2"/>
                </a:solidFill>
                <a:latin typeface="Roboto"/>
                <a:ea typeface="Roboto"/>
                <a:cs typeface="Roboto"/>
                <a:sym typeface="Roboto"/>
              </a:rPr>
              <a:t>TONG, Jinjian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313275" y="2258850"/>
            <a:ext cx="4045200" cy="62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HK" sz="3400"/>
              <a:t>Introduction</a:t>
            </a:r>
            <a:endParaRPr sz="3400"/>
          </a:p>
        </p:txBody>
      </p:sp>
      <p:pic>
        <p:nvPicPr>
          <p:cNvPr id="94" name="Google Shape;94;p14"/>
          <p:cNvPicPr preferRelativeResize="0"/>
          <p:nvPr/>
        </p:nvPicPr>
        <p:blipFill>
          <a:blip r:embed="rId3">
            <a:alphaModFix/>
          </a:blip>
          <a:stretch>
            <a:fillRect/>
          </a:stretch>
        </p:blipFill>
        <p:spPr>
          <a:xfrm>
            <a:off x="124475" y="123350"/>
            <a:ext cx="395097" cy="607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2"/>
          <p:cNvSpPr txBox="1"/>
          <p:nvPr>
            <p:ph type="title"/>
          </p:nvPr>
        </p:nvSpPr>
        <p:spPr>
          <a:xfrm>
            <a:off x="311700" y="132900"/>
            <a:ext cx="48744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The 2 toy models</a:t>
            </a:r>
            <a:endParaRPr/>
          </a:p>
        </p:txBody>
      </p:sp>
      <p:sp>
        <p:nvSpPr>
          <p:cNvPr id="362" name="Google Shape;362;p32"/>
          <p:cNvSpPr txBox="1"/>
          <p:nvPr>
            <p:ph type="title"/>
          </p:nvPr>
        </p:nvSpPr>
        <p:spPr>
          <a:xfrm>
            <a:off x="114000" y="533775"/>
            <a:ext cx="9085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700"/>
              <a:t>__________________________________________________________________________________________</a:t>
            </a:r>
            <a:endParaRPr sz="1700"/>
          </a:p>
        </p:txBody>
      </p:sp>
      <p:pic>
        <p:nvPicPr>
          <p:cNvPr id="363" name="Google Shape;363;p32"/>
          <p:cNvPicPr preferRelativeResize="0"/>
          <p:nvPr/>
        </p:nvPicPr>
        <p:blipFill>
          <a:blip r:embed="rId3">
            <a:alphaModFix/>
          </a:blip>
          <a:stretch>
            <a:fillRect/>
          </a:stretch>
        </p:blipFill>
        <p:spPr>
          <a:xfrm>
            <a:off x="8437200" y="132900"/>
            <a:ext cx="395097" cy="607800"/>
          </a:xfrm>
          <a:prstGeom prst="rect">
            <a:avLst/>
          </a:prstGeom>
          <a:noFill/>
          <a:ln>
            <a:noFill/>
          </a:ln>
        </p:spPr>
      </p:pic>
      <p:sp>
        <p:nvSpPr>
          <p:cNvPr id="364" name="Google Shape;364;p32"/>
          <p:cNvSpPr txBox="1"/>
          <p:nvPr/>
        </p:nvSpPr>
        <p:spPr>
          <a:xfrm>
            <a:off x="172000" y="1066950"/>
            <a:ext cx="6017400" cy="246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HK" sz="1600">
                <a:solidFill>
                  <a:schemeClr val="dk2"/>
                </a:solidFill>
                <a:latin typeface="Roboto"/>
                <a:ea typeface="Roboto"/>
                <a:cs typeface="Roboto"/>
                <a:sym typeface="Roboto"/>
              </a:rPr>
              <a:t>Model 1:</a:t>
            </a:r>
            <a:endParaRPr sz="1600">
              <a:solidFill>
                <a:schemeClr val="dk2"/>
              </a:solidFill>
              <a:latin typeface="Roboto"/>
              <a:ea typeface="Roboto"/>
              <a:cs typeface="Roboto"/>
              <a:sym typeface="Roboto"/>
            </a:endParaRPr>
          </a:p>
          <a:p>
            <a:pPr indent="-330200" lvl="0" marL="457200" rtl="0" algn="l">
              <a:lnSpc>
                <a:spcPct val="115000"/>
              </a:lnSpc>
              <a:spcBef>
                <a:spcPts val="1600"/>
              </a:spcBef>
              <a:spcAft>
                <a:spcPts val="0"/>
              </a:spcAft>
              <a:buClr>
                <a:schemeClr val="dk2"/>
              </a:buClr>
              <a:buSzPts val="1600"/>
              <a:buFont typeface="Roboto"/>
              <a:buChar char="-"/>
            </a:pPr>
            <a:r>
              <a:rPr lang="zh-HK" sz="1600">
                <a:solidFill>
                  <a:schemeClr val="dk2"/>
                </a:solidFill>
                <a:latin typeface="Roboto"/>
                <a:ea typeface="Roboto"/>
                <a:cs typeface="Roboto"/>
                <a:sym typeface="Roboto"/>
              </a:rPr>
              <a:t>inliers: 128 fingerprints</a:t>
            </a:r>
            <a:endParaRPr sz="1600">
              <a:solidFill>
                <a:schemeClr val="dk2"/>
              </a:solidFill>
              <a:latin typeface="Roboto"/>
              <a:ea typeface="Roboto"/>
              <a:cs typeface="Roboto"/>
              <a:sym typeface="Roboto"/>
            </a:endParaRPr>
          </a:p>
          <a:p>
            <a:pPr indent="-330200" lvl="0" marL="457200" rtl="0" algn="l">
              <a:lnSpc>
                <a:spcPct val="115000"/>
              </a:lnSpc>
              <a:spcBef>
                <a:spcPts val="0"/>
              </a:spcBef>
              <a:spcAft>
                <a:spcPts val="0"/>
              </a:spcAft>
              <a:buClr>
                <a:schemeClr val="dk2"/>
              </a:buClr>
              <a:buSzPts val="1600"/>
              <a:buFont typeface="Roboto"/>
              <a:buChar char="-"/>
            </a:pPr>
            <a:r>
              <a:rPr lang="zh-HK" sz="1600">
                <a:solidFill>
                  <a:schemeClr val="dk2"/>
                </a:solidFill>
                <a:latin typeface="Roboto"/>
                <a:ea typeface="Roboto"/>
                <a:cs typeface="Roboto"/>
                <a:sym typeface="Roboto"/>
              </a:rPr>
              <a:t>outliers: 32 distorted fingerprints</a:t>
            </a:r>
            <a:endParaRPr sz="1600">
              <a:solidFill>
                <a:schemeClr val="dk2"/>
              </a:solidFill>
              <a:latin typeface="Roboto"/>
              <a:ea typeface="Roboto"/>
              <a:cs typeface="Roboto"/>
              <a:sym typeface="Roboto"/>
            </a:endParaRPr>
          </a:p>
          <a:p>
            <a:pPr indent="0" lvl="0" marL="0" rtl="0" algn="l">
              <a:lnSpc>
                <a:spcPct val="115000"/>
              </a:lnSpc>
              <a:spcBef>
                <a:spcPts val="1600"/>
              </a:spcBef>
              <a:spcAft>
                <a:spcPts val="0"/>
              </a:spcAft>
              <a:buNone/>
            </a:pPr>
            <a:r>
              <a:rPr lang="zh-HK" sz="1600">
                <a:solidFill>
                  <a:schemeClr val="dk2"/>
                </a:solidFill>
                <a:latin typeface="Roboto"/>
                <a:ea typeface="Roboto"/>
                <a:cs typeface="Roboto"/>
                <a:sym typeface="Roboto"/>
              </a:rPr>
              <a:t>Model 2:</a:t>
            </a:r>
            <a:endParaRPr sz="1600">
              <a:solidFill>
                <a:schemeClr val="dk2"/>
              </a:solidFill>
              <a:latin typeface="Roboto"/>
              <a:ea typeface="Roboto"/>
              <a:cs typeface="Roboto"/>
              <a:sym typeface="Roboto"/>
            </a:endParaRPr>
          </a:p>
          <a:p>
            <a:pPr indent="-330200" lvl="0" marL="457200" rtl="0" algn="l">
              <a:lnSpc>
                <a:spcPct val="115000"/>
              </a:lnSpc>
              <a:spcBef>
                <a:spcPts val="1600"/>
              </a:spcBef>
              <a:spcAft>
                <a:spcPts val="0"/>
              </a:spcAft>
              <a:buClr>
                <a:schemeClr val="dk2"/>
              </a:buClr>
              <a:buSzPts val="1600"/>
              <a:buFont typeface="Roboto"/>
              <a:buChar char="-"/>
            </a:pPr>
            <a:r>
              <a:rPr lang="zh-HK" sz="1600">
                <a:solidFill>
                  <a:schemeClr val="dk2"/>
                </a:solidFill>
                <a:latin typeface="Roboto"/>
                <a:ea typeface="Roboto"/>
                <a:cs typeface="Roboto"/>
                <a:sym typeface="Roboto"/>
              </a:rPr>
              <a:t>inliers: 128 fingerprints</a:t>
            </a:r>
            <a:endParaRPr sz="1600">
              <a:solidFill>
                <a:schemeClr val="dk2"/>
              </a:solidFill>
              <a:latin typeface="Roboto"/>
              <a:ea typeface="Roboto"/>
              <a:cs typeface="Roboto"/>
              <a:sym typeface="Roboto"/>
            </a:endParaRPr>
          </a:p>
          <a:p>
            <a:pPr indent="-330200" lvl="0" marL="457200" rtl="0" algn="l">
              <a:lnSpc>
                <a:spcPct val="115000"/>
              </a:lnSpc>
              <a:spcBef>
                <a:spcPts val="0"/>
              </a:spcBef>
              <a:spcAft>
                <a:spcPts val="0"/>
              </a:spcAft>
              <a:buClr>
                <a:schemeClr val="dk2"/>
              </a:buClr>
              <a:buSzPts val="1600"/>
              <a:buFont typeface="Roboto"/>
              <a:buChar char="-"/>
            </a:pPr>
            <a:r>
              <a:rPr lang="zh-HK" sz="1600">
                <a:solidFill>
                  <a:schemeClr val="dk2"/>
                </a:solidFill>
                <a:latin typeface="Roboto"/>
                <a:ea typeface="Roboto"/>
                <a:cs typeface="Roboto"/>
                <a:sym typeface="Roboto"/>
              </a:rPr>
              <a:t>outliers: 32 cloth patterns</a:t>
            </a:r>
            <a:endParaRPr sz="1600">
              <a:solidFill>
                <a:schemeClr val="dk2"/>
              </a:solidFill>
              <a:latin typeface="Roboto"/>
              <a:ea typeface="Roboto"/>
              <a:cs typeface="Roboto"/>
              <a:sym typeface="Roboto"/>
            </a:endParaRPr>
          </a:p>
        </p:txBody>
      </p:sp>
      <p:sp>
        <p:nvSpPr>
          <p:cNvPr id="365" name="Google Shape;365;p32"/>
          <p:cNvSpPr txBox="1"/>
          <p:nvPr/>
        </p:nvSpPr>
        <p:spPr>
          <a:xfrm>
            <a:off x="6384950" y="4712400"/>
            <a:ext cx="2683500" cy="431100"/>
          </a:xfrm>
          <a:prstGeom prst="rect">
            <a:avLst/>
          </a:prstGeom>
          <a:noFill/>
          <a:ln>
            <a:noFill/>
          </a:ln>
        </p:spPr>
        <p:txBody>
          <a:bodyPr anchorCtr="0" anchor="t" bIns="91425" lIns="91425" spcFirstLastPara="1" rIns="91425" wrap="square" tIns="91425">
            <a:spAutoFit/>
          </a:bodyPr>
          <a:lstStyle/>
          <a:p>
            <a:pPr indent="0" lvl="0" marL="457200" rtl="0" algn="r">
              <a:lnSpc>
                <a:spcPct val="115000"/>
              </a:lnSpc>
              <a:spcBef>
                <a:spcPts val="0"/>
              </a:spcBef>
              <a:spcAft>
                <a:spcPts val="1600"/>
              </a:spcAft>
              <a:buNone/>
            </a:pPr>
            <a:r>
              <a:rPr lang="zh-HK" sz="1600">
                <a:solidFill>
                  <a:schemeClr val="dk2"/>
                </a:solidFill>
                <a:latin typeface="Roboto"/>
                <a:ea typeface="Roboto"/>
                <a:cs typeface="Roboto"/>
                <a:sym typeface="Roboto"/>
              </a:rPr>
              <a:t>TONG, Jinjian</a:t>
            </a:r>
            <a:endParaRPr sz="1600">
              <a:solidFill>
                <a:schemeClr val="dk2"/>
              </a:solidFill>
              <a:latin typeface="Roboto"/>
              <a:ea typeface="Roboto"/>
              <a:cs typeface="Roboto"/>
              <a:sym typeface="Roboto"/>
            </a:endParaRPr>
          </a:p>
        </p:txBody>
      </p:sp>
      <p:graphicFrame>
        <p:nvGraphicFramePr>
          <p:cNvPr id="366" name="Google Shape;366;p32"/>
          <p:cNvGraphicFramePr/>
          <p:nvPr/>
        </p:nvGraphicFramePr>
        <p:xfrm>
          <a:off x="4418500" y="3529650"/>
          <a:ext cx="3000000" cy="3000000"/>
        </p:xfrm>
        <a:graphic>
          <a:graphicData uri="http://schemas.openxmlformats.org/drawingml/2006/table">
            <a:tbl>
              <a:tblPr>
                <a:noFill/>
                <a:tableStyleId>{137691FD-ADCF-4131-B3BD-1691188F78C8}</a:tableStyleId>
              </a:tblPr>
              <a:tblGrid>
                <a:gridCol w="1387375"/>
                <a:gridCol w="1387375"/>
                <a:gridCol w="1387375"/>
              </a:tblGrid>
              <a:tr h="4050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zh-HK"/>
                        <a:t>Model1</a:t>
                      </a:r>
                      <a:endParaRPr/>
                    </a:p>
                  </a:txBody>
                  <a:tcPr marT="91425" marB="91425" marR="91425" marL="91425"/>
                </a:tc>
                <a:tc>
                  <a:txBody>
                    <a:bodyPr/>
                    <a:lstStyle/>
                    <a:p>
                      <a:pPr indent="0" lvl="0" marL="0" rtl="0" algn="l">
                        <a:spcBef>
                          <a:spcPts val="0"/>
                        </a:spcBef>
                        <a:spcAft>
                          <a:spcPts val="0"/>
                        </a:spcAft>
                        <a:buNone/>
                      </a:pPr>
                      <a:r>
                        <a:rPr lang="zh-HK"/>
                        <a:t>Model2</a:t>
                      </a:r>
                      <a:endParaRPr/>
                    </a:p>
                  </a:txBody>
                  <a:tcPr marT="91425" marB="91425" marR="91425" marL="91425"/>
                </a:tc>
              </a:tr>
              <a:tr h="405025">
                <a:tc>
                  <a:txBody>
                    <a:bodyPr/>
                    <a:lstStyle/>
                    <a:p>
                      <a:pPr indent="0" lvl="0" marL="0" rtl="0" algn="l">
                        <a:spcBef>
                          <a:spcPts val="0"/>
                        </a:spcBef>
                        <a:spcAft>
                          <a:spcPts val="0"/>
                        </a:spcAft>
                        <a:buNone/>
                      </a:pPr>
                      <a:r>
                        <a:rPr lang="zh-HK"/>
                        <a:t>False +</a:t>
                      </a:r>
                      <a:endParaRPr/>
                    </a:p>
                  </a:txBody>
                  <a:tcPr marT="91425" marB="91425" marR="91425" marL="91425"/>
                </a:tc>
                <a:tc>
                  <a:txBody>
                    <a:bodyPr/>
                    <a:lstStyle/>
                    <a:p>
                      <a:pPr indent="0" lvl="0" marL="0" rtl="0" algn="l">
                        <a:spcBef>
                          <a:spcPts val="0"/>
                        </a:spcBef>
                        <a:spcAft>
                          <a:spcPts val="0"/>
                        </a:spcAft>
                        <a:buNone/>
                      </a:pPr>
                      <a:r>
                        <a:rPr lang="zh-HK"/>
                        <a:t>14</a:t>
                      </a:r>
                      <a:endParaRPr/>
                    </a:p>
                  </a:txBody>
                  <a:tcPr marT="91425" marB="91425" marR="91425" marL="91425"/>
                </a:tc>
                <a:tc>
                  <a:txBody>
                    <a:bodyPr/>
                    <a:lstStyle/>
                    <a:p>
                      <a:pPr indent="0" lvl="0" marL="0" rtl="0" algn="l">
                        <a:spcBef>
                          <a:spcPts val="0"/>
                        </a:spcBef>
                        <a:spcAft>
                          <a:spcPts val="0"/>
                        </a:spcAft>
                        <a:buNone/>
                      </a:pPr>
                      <a:r>
                        <a:rPr lang="zh-HK"/>
                        <a:t>8</a:t>
                      </a:r>
                      <a:endParaRPr/>
                    </a:p>
                  </a:txBody>
                  <a:tcPr marT="91425" marB="91425" marR="91425" marL="91425"/>
                </a:tc>
              </a:tr>
              <a:tr h="405025">
                <a:tc>
                  <a:txBody>
                    <a:bodyPr/>
                    <a:lstStyle/>
                    <a:p>
                      <a:pPr indent="0" lvl="0" marL="0" rtl="0" algn="l">
                        <a:spcBef>
                          <a:spcPts val="0"/>
                        </a:spcBef>
                        <a:spcAft>
                          <a:spcPts val="0"/>
                        </a:spcAft>
                        <a:buNone/>
                      </a:pPr>
                      <a:r>
                        <a:rPr lang="zh-HK"/>
                        <a:t>False -</a:t>
                      </a:r>
                      <a:endParaRPr/>
                    </a:p>
                  </a:txBody>
                  <a:tcPr marT="91425" marB="91425" marR="91425" marL="91425"/>
                </a:tc>
                <a:tc>
                  <a:txBody>
                    <a:bodyPr/>
                    <a:lstStyle/>
                    <a:p>
                      <a:pPr indent="0" lvl="0" marL="0" rtl="0" algn="l">
                        <a:spcBef>
                          <a:spcPts val="0"/>
                        </a:spcBef>
                        <a:spcAft>
                          <a:spcPts val="0"/>
                        </a:spcAft>
                        <a:buNone/>
                      </a:pPr>
                      <a:r>
                        <a:rPr lang="zh-HK"/>
                        <a:t>14</a:t>
                      </a:r>
                      <a:endParaRPr/>
                    </a:p>
                  </a:txBody>
                  <a:tcPr marT="91425" marB="91425" marR="91425" marL="91425"/>
                </a:tc>
                <a:tc>
                  <a:txBody>
                    <a:bodyPr/>
                    <a:lstStyle/>
                    <a:p>
                      <a:pPr indent="0" lvl="0" marL="0" rtl="0" algn="l">
                        <a:spcBef>
                          <a:spcPts val="0"/>
                        </a:spcBef>
                        <a:spcAft>
                          <a:spcPts val="0"/>
                        </a:spcAft>
                        <a:buNone/>
                      </a:pPr>
                      <a:r>
                        <a:rPr lang="zh-HK"/>
                        <a:t>8</a:t>
                      </a:r>
                      <a:endParaRPr/>
                    </a:p>
                  </a:txBody>
                  <a:tcPr marT="91425" marB="91425" marR="91425" marL="91425"/>
                </a:tc>
              </a:tr>
            </a:tbl>
          </a:graphicData>
        </a:graphic>
      </p:graphicFrame>
      <p:pic>
        <p:nvPicPr>
          <p:cNvPr id="367" name="Google Shape;367;p32"/>
          <p:cNvPicPr preferRelativeResize="0"/>
          <p:nvPr/>
        </p:nvPicPr>
        <p:blipFill>
          <a:blip r:embed="rId4">
            <a:alphaModFix/>
          </a:blip>
          <a:stretch>
            <a:fillRect/>
          </a:stretch>
        </p:blipFill>
        <p:spPr>
          <a:xfrm>
            <a:off x="4258895" y="1227607"/>
            <a:ext cx="4481326" cy="2141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3"/>
          <p:cNvSpPr txBox="1"/>
          <p:nvPr>
            <p:ph type="title"/>
          </p:nvPr>
        </p:nvSpPr>
        <p:spPr>
          <a:xfrm>
            <a:off x="311700" y="132900"/>
            <a:ext cx="48744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With more samples</a:t>
            </a:r>
            <a:endParaRPr/>
          </a:p>
        </p:txBody>
      </p:sp>
      <p:sp>
        <p:nvSpPr>
          <p:cNvPr id="373" name="Google Shape;373;p33"/>
          <p:cNvSpPr txBox="1"/>
          <p:nvPr>
            <p:ph type="title"/>
          </p:nvPr>
        </p:nvSpPr>
        <p:spPr>
          <a:xfrm>
            <a:off x="114000" y="533775"/>
            <a:ext cx="9085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700"/>
              <a:t>__________________________________________________________________________________________</a:t>
            </a:r>
            <a:endParaRPr sz="1700"/>
          </a:p>
        </p:txBody>
      </p:sp>
      <p:pic>
        <p:nvPicPr>
          <p:cNvPr id="374" name="Google Shape;374;p33"/>
          <p:cNvPicPr preferRelativeResize="0"/>
          <p:nvPr/>
        </p:nvPicPr>
        <p:blipFill>
          <a:blip r:embed="rId3">
            <a:alphaModFix/>
          </a:blip>
          <a:stretch>
            <a:fillRect/>
          </a:stretch>
        </p:blipFill>
        <p:spPr>
          <a:xfrm>
            <a:off x="8437200" y="132900"/>
            <a:ext cx="395097" cy="607800"/>
          </a:xfrm>
          <a:prstGeom prst="rect">
            <a:avLst/>
          </a:prstGeom>
          <a:noFill/>
          <a:ln>
            <a:noFill/>
          </a:ln>
        </p:spPr>
      </p:pic>
      <p:sp>
        <p:nvSpPr>
          <p:cNvPr id="375" name="Google Shape;375;p33"/>
          <p:cNvSpPr txBox="1"/>
          <p:nvPr/>
        </p:nvSpPr>
        <p:spPr>
          <a:xfrm>
            <a:off x="311700" y="1141575"/>
            <a:ext cx="5489100" cy="217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HK" sz="1600">
                <a:solidFill>
                  <a:schemeClr val="dk2"/>
                </a:solidFill>
                <a:latin typeface="Roboto"/>
                <a:ea typeface="Roboto"/>
                <a:cs typeface="Roboto"/>
                <a:sym typeface="Roboto"/>
              </a:rPr>
              <a:t>Inliers:</a:t>
            </a:r>
            <a:endParaRPr sz="1600">
              <a:solidFill>
                <a:schemeClr val="dk2"/>
              </a:solidFill>
              <a:latin typeface="Roboto"/>
              <a:ea typeface="Roboto"/>
              <a:cs typeface="Roboto"/>
              <a:sym typeface="Roboto"/>
            </a:endParaRPr>
          </a:p>
          <a:p>
            <a:pPr indent="-330200" lvl="0" marL="457200" rtl="0" algn="l">
              <a:lnSpc>
                <a:spcPct val="115000"/>
              </a:lnSpc>
              <a:spcBef>
                <a:spcPts val="1600"/>
              </a:spcBef>
              <a:spcAft>
                <a:spcPts val="0"/>
              </a:spcAft>
              <a:buClr>
                <a:schemeClr val="dk2"/>
              </a:buClr>
              <a:buSzPts val="1600"/>
              <a:buFont typeface="Roboto"/>
              <a:buChar char="-"/>
            </a:pPr>
            <a:r>
              <a:rPr lang="zh-HK" sz="1600">
                <a:solidFill>
                  <a:schemeClr val="dk2"/>
                </a:solidFill>
                <a:latin typeface="Roboto"/>
                <a:ea typeface="Roboto"/>
                <a:cs typeface="Roboto"/>
                <a:sym typeface="Roboto"/>
              </a:rPr>
              <a:t>6000 fingerprint data from kaggle</a:t>
            </a:r>
            <a:endParaRPr sz="1600">
              <a:solidFill>
                <a:schemeClr val="dk2"/>
              </a:solidFill>
              <a:latin typeface="Roboto"/>
              <a:ea typeface="Roboto"/>
              <a:cs typeface="Roboto"/>
              <a:sym typeface="Roboto"/>
            </a:endParaRPr>
          </a:p>
          <a:p>
            <a:pPr indent="0" lvl="0" marL="0" rtl="0" algn="l">
              <a:lnSpc>
                <a:spcPct val="115000"/>
              </a:lnSpc>
              <a:spcBef>
                <a:spcPts val="1600"/>
              </a:spcBef>
              <a:spcAft>
                <a:spcPts val="0"/>
              </a:spcAft>
              <a:buNone/>
            </a:pPr>
            <a:r>
              <a:rPr lang="zh-HK" sz="1600">
                <a:solidFill>
                  <a:schemeClr val="dk2"/>
                </a:solidFill>
                <a:latin typeface="Roboto"/>
                <a:ea typeface="Roboto"/>
                <a:cs typeface="Roboto"/>
                <a:sym typeface="Roboto"/>
              </a:rPr>
              <a:t>Outliers:</a:t>
            </a:r>
            <a:endParaRPr sz="1600">
              <a:solidFill>
                <a:schemeClr val="dk2"/>
              </a:solidFill>
              <a:latin typeface="Roboto"/>
              <a:ea typeface="Roboto"/>
              <a:cs typeface="Roboto"/>
              <a:sym typeface="Roboto"/>
            </a:endParaRPr>
          </a:p>
          <a:p>
            <a:pPr indent="-330200" lvl="0" marL="457200" rtl="0" algn="l">
              <a:lnSpc>
                <a:spcPct val="115000"/>
              </a:lnSpc>
              <a:spcBef>
                <a:spcPts val="1600"/>
              </a:spcBef>
              <a:spcAft>
                <a:spcPts val="0"/>
              </a:spcAft>
              <a:buClr>
                <a:schemeClr val="dk2"/>
              </a:buClr>
              <a:buSzPts val="1600"/>
              <a:buFont typeface="Roboto"/>
              <a:buChar char="-"/>
            </a:pPr>
            <a:r>
              <a:rPr lang="zh-HK" sz="1600">
                <a:solidFill>
                  <a:schemeClr val="dk2"/>
                </a:solidFill>
                <a:latin typeface="Roboto"/>
                <a:ea typeface="Roboto"/>
                <a:cs typeface="Roboto"/>
                <a:sym typeface="Roboto"/>
              </a:rPr>
              <a:t>Distorted fingerprints and cloth patterns, 1500 pictures in total</a:t>
            </a:r>
            <a:endParaRPr sz="1600">
              <a:solidFill>
                <a:schemeClr val="dk2"/>
              </a:solidFill>
              <a:latin typeface="Roboto"/>
              <a:ea typeface="Roboto"/>
              <a:cs typeface="Roboto"/>
              <a:sym typeface="Roboto"/>
            </a:endParaRPr>
          </a:p>
        </p:txBody>
      </p:sp>
      <p:pic>
        <p:nvPicPr>
          <p:cNvPr id="376" name="Google Shape;376;p33"/>
          <p:cNvPicPr preferRelativeResize="0"/>
          <p:nvPr/>
        </p:nvPicPr>
        <p:blipFill>
          <a:blip r:embed="rId4">
            <a:alphaModFix/>
          </a:blip>
          <a:stretch>
            <a:fillRect/>
          </a:stretch>
        </p:blipFill>
        <p:spPr>
          <a:xfrm>
            <a:off x="4305500" y="3321075"/>
            <a:ext cx="4526800" cy="1301750"/>
          </a:xfrm>
          <a:prstGeom prst="rect">
            <a:avLst/>
          </a:prstGeom>
          <a:noFill/>
          <a:ln>
            <a:noFill/>
          </a:ln>
        </p:spPr>
      </p:pic>
      <p:sp>
        <p:nvSpPr>
          <p:cNvPr id="377" name="Google Shape;377;p33"/>
          <p:cNvSpPr txBox="1"/>
          <p:nvPr/>
        </p:nvSpPr>
        <p:spPr>
          <a:xfrm>
            <a:off x="6384950" y="4712400"/>
            <a:ext cx="2683500" cy="431100"/>
          </a:xfrm>
          <a:prstGeom prst="rect">
            <a:avLst/>
          </a:prstGeom>
          <a:noFill/>
          <a:ln>
            <a:noFill/>
          </a:ln>
        </p:spPr>
        <p:txBody>
          <a:bodyPr anchorCtr="0" anchor="t" bIns="91425" lIns="91425" spcFirstLastPara="1" rIns="91425" wrap="square" tIns="91425">
            <a:spAutoFit/>
          </a:bodyPr>
          <a:lstStyle/>
          <a:p>
            <a:pPr indent="0" lvl="0" marL="457200" rtl="0" algn="r">
              <a:lnSpc>
                <a:spcPct val="115000"/>
              </a:lnSpc>
              <a:spcBef>
                <a:spcPts val="0"/>
              </a:spcBef>
              <a:spcAft>
                <a:spcPts val="1600"/>
              </a:spcAft>
              <a:buNone/>
            </a:pPr>
            <a:r>
              <a:rPr lang="zh-HK" sz="1600">
                <a:solidFill>
                  <a:schemeClr val="dk2"/>
                </a:solidFill>
                <a:latin typeface="Roboto"/>
                <a:ea typeface="Roboto"/>
                <a:cs typeface="Roboto"/>
                <a:sym typeface="Roboto"/>
              </a:rPr>
              <a:t>TONG, Jinjian</a:t>
            </a:r>
            <a:endParaRPr sz="1600">
              <a:solidFill>
                <a:schemeClr val="dk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4"/>
          <p:cNvSpPr txBox="1"/>
          <p:nvPr>
            <p:ph type="title"/>
          </p:nvPr>
        </p:nvSpPr>
        <p:spPr>
          <a:xfrm>
            <a:off x="311700" y="132900"/>
            <a:ext cx="48744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Something Went Wrong</a:t>
            </a:r>
            <a:endParaRPr/>
          </a:p>
        </p:txBody>
      </p:sp>
      <p:sp>
        <p:nvSpPr>
          <p:cNvPr id="383" name="Google Shape;383;p34"/>
          <p:cNvSpPr txBox="1"/>
          <p:nvPr>
            <p:ph type="title"/>
          </p:nvPr>
        </p:nvSpPr>
        <p:spPr>
          <a:xfrm>
            <a:off x="114000" y="533775"/>
            <a:ext cx="9085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700"/>
              <a:t>__________________________________________________________________________________________</a:t>
            </a:r>
            <a:endParaRPr sz="1700"/>
          </a:p>
        </p:txBody>
      </p:sp>
      <p:pic>
        <p:nvPicPr>
          <p:cNvPr id="384" name="Google Shape;384;p34"/>
          <p:cNvPicPr preferRelativeResize="0"/>
          <p:nvPr/>
        </p:nvPicPr>
        <p:blipFill>
          <a:blip r:embed="rId3">
            <a:alphaModFix/>
          </a:blip>
          <a:stretch>
            <a:fillRect/>
          </a:stretch>
        </p:blipFill>
        <p:spPr>
          <a:xfrm>
            <a:off x="8437200" y="132900"/>
            <a:ext cx="395097" cy="607800"/>
          </a:xfrm>
          <a:prstGeom prst="rect">
            <a:avLst/>
          </a:prstGeom>
          <a:noFill/>
          <a:ln>
            <a:noFill/>
          </a:ln>
        </p:spPr>
      </p:pic>
      <p:sp>
        <p:nvSpPr>
          <p:cNvPr id="385" name="Google Shape;385;p34"/>
          <p:cNvSpPr txBox="1"/>
          <p:nvPr/>
        </p:nvSpPr>
        <p:spPr>
          <a:xfrm>
            <a:off x="172000" y="1194325"/>
            <a:ext cx="6017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zh-HK" sz="1600">
                <a:solidFill>
                  <a:schemeClr val="dk2"/>
                </a:solidFill>
                <a:latin typeface="Roboto"/>
                <a:ea typeface="Roboto"/>
                <a:cs typeface="Roboto"/>
                <a:sym typeface="Roboto"/>
              </a:rPr>
              <a:t>It is now identifying all fingerprints from toy models as outliers</a:t>
            </a:r>
            <a:endParaRPr sz="1600">
              <a:solidFill>
                <a:schemeClr val="dk2"/>
              </a:solidFill>
              <a:latin typeface="Roboto"/>
              <a:ea typeface="Roboto"/>
              <a:cs typeface="Roboto"/>
              <a:sym typeface="Roboto"/>
            </a:endParaRPr>
          </a:p>
        </p:txBody>
      </p:sp>
      <p:pic>
        <p:nvPicPr>
          <p:cNvPr id="386" name="Google Shape;386;p34"/>
          <p:cNvPicPr preferRelativeResize="0"/>
          <p:nvPr/>
        </p:nvPicPr>
        <p:blipFill>
          <a:blip r:embed="rId4">
            <a:alphaModFix/>
          </a:blip>
          <a:stretch>
            <a:fillRect/>
          </a:stretch>
        </p:blipFill>
        <p:spPr>
          <a:xfrm>
            <a:off x="1456275" y="1930225"/>
            <a:ext cx="6980937" cy="2782175"/>
          </a:xfrm>
          <a:prstGeom prst="rect">
            <a:avLst/>
          </a:prstGeom>
          <a:noFill/>
          <a:ln>
            <a:noFill/>
          </a:ln>
        </p:spPr>
      </p:pic>
      <p:pic>
        <p:nvPicPr>
          <p:cNvPr id="387" name="Google Shape;387;p34"/>
          <p:cNvPicPr preferRelativeResize="0"/>
          <p:nvPr/>
        </p:nvPicPr>
        <p:blipFill>
          <a:blip r:embed="rId5">
            <a:alphaModFix/>
          </a:blip>
          <a:stretch>
            <a:fillRect/>
          </a:stretch>
        </p:blipFill>
        <p:spPr>
          <a:xfrm>
            <a:off x="1577325" y="1678163"/>
            <a:ext cx="2343150" cy="3133725"/>
          </a:xfrm>
          <a:prstGeom prst="rect">
            <a:avLst/>
          </a:prstGeom>
          <a:noFill/>
          <a:ln>
            <a:noFill/>
          </a:ln>
        </p:spPr>
      </p:pic>
      <p:pic>
        <p:nvPicPr>
          <p:cNvPr id="388" name="Google Shape;388;p34"/>
          <p:cNvPicPr preferRelativeResize="0"/>
          <p:nvPr/>
        </p:nvPicPr>
        <p:blipFill>
          <a:blip r:embed="rId6">
            <a:alphaModFix/>
          </a:blip>
          <a:stretch>
            <a:fillRect/>
          </a:stretch>
        </p:blipFill>
        <p:spPr>
          <a:xfrm>
            <a:off x="5186088" y="1773413"/>
            <a:ext cx="2390775" cy="2943225"/>
          </a:xfrm>
          <a:prstGeom prst="rect">
            <a:avLst/>
          </a:prstGeom>
          <a:noFill/>
          <a:ln>
            <a:noFill/>
          </a:ln>
        </p:spPr>
      </p:pic>
      <p:sp>
        <p:nvSpPr>
          <p:cNvPr id="389" name="Google Shape;389;p34"/>
          <p:cNvSpPr txBox="1"/>
          <p:nvPr/>
        </p:nvSpPr>
        <p:spPr>
          <a:xfrm>
            <a:off x="6384950" y="4712400"/>
            <a:ext cx="2683500" cy="431100"/>
          </a:xfrm>
          <a:prstGeom prst="rect">
            <a:avLst/>
          </a:prstGeom>
          <a:noFill/>
          <a:ln>
            <a:noFill/>
          </a:ln>
        </p:spPr>
        <p:txBody>
          <a:bodyPr anchorCtr="0" anchor="t" bIns="91425" lIns="91425" spcFirstLastPara="1" rIns="91425" wrap="square" tIns="91425">
            <a:spAutoFit/>
          </a:bodyPr>
          <a:lstStyle/>
          <a:p>
            <a:pPr indent="0" lvl="0" marL="457200" rtl="0" algn="r">
              <a:lnSpc>
                <a:spcPct val="115000"/>
              </a:lnSpc>
              <a:spcBef>
                <a:spcPts val="0"/>
              </a:spcBef>
              <a:spcAft>
                <a:spcPts val="1600"/>
              </a:spcAft>
              <a:buNone/>
            </a:pPr>
            <a:r>
              <a:rPr lang="zh-HK" sz="1600">
                <a:solidFill>
                  <a:schemeClr val="dk2"/>
                </a:solidFill>
                <a:latin typeface="Roboto"/>
                <a:ea typeface="Roboto"/>
                <a:cs typeface="Roboto"/>
                <a:sym typeface="Roboto"/>
              </a:rPr>
              <a:t>TONG, Jinjian</a:t>
            </a:r>
            <a:endParaRPr sz="1600">
              <a:solidFill>
                <a:schemeClr val="dk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5"/>
          <p:cNvSpPr txBox="1"/>
          <p:nvPr>
            <p:ph type="title"/>
          </p:nvPr>
        </p:nvSpPr>
        <p:spPr>
          <a:xfrm>
            <a:off x="311700" y="132900"/>
            <a:ext cx="55083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Conclusion in Image scenario</a:t>
            </a:r>
            <a:endParaRPr/>
          </a:p>
        </p:txBody>
      </p:sp>
      <p:sp>
        <p:nvSpPr>
          <p:cNvPr id="395" name="Google Shape;395;p35"/>
          <p:cNvSpPr txBox="1"/>
          <p:nvPr>
            <p:ph type="title"/>
          </p:nvPr>
        </p:nvSpPr>
        <p:spPr>
          <a:xfrm>
            <a:off x="114000" y="533775"/>
            <a:ext cx="9085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700"/>
              <a:t>__________________________________________________________________________________________</a:t>
            </a:r>
            <a:endParaRPr sz="1700"/>
          </a:p>
        </p:txBody>
      </p:sp>
      <p:pic>
        <p:nvPicPr>
          <p:cNvPr id="396" name="Google Shape;396;p35"/>
          <p:cNvPicPr preferRelativeResize="0"/>
          <p:nvPr/>
        </p:nvPicPr>
        <p:blipFill>
          <a:blip r:embed="rId3">
            <a:alphaModFix/>
          </a:blip>
          <a:stretch>
            <a:fillRect/>
          </a:stretch>
        </p:blipFill>
        <p:spPr>
          <a:xfrm>
            <a:off x="8437200" y="132900"/>
            <a:ext cx="395097" cy="607800"/>
          </a:xfrm>
          <a:prstGeom prst="rect">
            <a:avLst/>
          </a:prstGeom>
          <a:noFill/>
          <a:ln>
            <a:noFill/>
          </a:ln>
        </p:spPr>
      </p:pic>
      <p:sp>
        <p:nvSpPr>
          <p:cNvPr id="397" name="Google Shape;397;p35"/>
          <p:cNvSpPr txBox="1"/>
          <p:nvPr/>
        </p:nvSpPr>
        <p:spPr>
          <a:xfrm>
            <a:off x="311700" y="1237800"/>
            <a:ext cx="6017400" cy="35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HK" sz="1600">
                <a:solidFill>
                  <a:schemeClr val="dk2"/>
                </a:solidFill>
                <a:latin typeface="Roboto"/>
                <a:ea typeface="Roboto"/>
                <a:cs typeface="Roboto"/>
                <a:sym typeface="Roboto"/>
              </a:rPr>
              <a:t>Future attention needed</a:t>
            </a:r>
            <a:endParaRPr sz="1600">
              <a:solidFill>
                <a:schemeClr val="dk2"/>
              </a:solidFill>
              <a:latin typeface="Roboto"/>
              <a:ea typeface="Roboto"/>
              <a:cs typeface="Roboto"/>
              <a:sym typeface="Roboto"/>
            </a:endParaRPr>
          </a:p>
          <a:p>
            <a:pPr indent="0" lvl="0" marL="0" rtl="0" algn="l">
              <a:lnSpc>
                <a:spcPct val="115000"/>
              </a:lnSpc>
              <a:spcBef>
                <a:spcPts val="1600"/>
              </a:spcBef>
              <a:spcAft>
                <a:spcPts val="0"/>
              </a:spcAft>
              <a:buNone/>
            </a:pPr>
            <a:r>
              <a:rPr lang="zh-HK" sz="1600">
                <a:solidFill>
                  <a:schemeClr val="dk2"/>
                </a:solidFill>
                <a:latin typeface="Roboto"/>
                <a:ea typeface="Roboto"/>
                <a:cs typeface="Roboto"/>
                <a:sym typeface="Roboto"/>
              </a:rPr>
              <a:t>It is easy and fast to apply and train</a:t>
            </a:r>
            <a:endParaRPr sz="1600">
              <a:solidFill>
                <a:schemeClr val="dk2"/>
              </a:solidFill>
              <a:latin typeface="Roboto"/>
              <a:ea typeface="Roboto"/>
              <a:cs typeface="Roboto"/>
              <a:sym typeface="Roboto"/>
            </a:endParaRPr>
          </a:p>
          <a:p>
            <a:pPr indent="0" lvl="0" marL="0" rtl="0" algn="l">
              <a:lnSpc>
                <a:spcPct val="115000"/>
              </a:lnSpc>
              <a:spcBef>
                <a:spcPts val="1600"/>
              </a:spcBef>
              <a:spcAft>
                <a:spcPts val="0"/>
              </a:spcAft>
              <a:buNone/>
            </a:pPr>
            <a:r>
              <a:rPr lang="zh-HK" sz="1600">
                <a:solidFill>
                  <a:schemeClr val="dk2"/>
                </a:solidFill>
                <a:latin typeface="Roboto"/>
                <a:ea typeface="Roboto"/>
                <a:cs typeface="Roboto"/>
                <a:sym typeface="Roboto"/>
              </a:rPr>
              <a:t>But do not have a nice performance on raw pictures</a:t>
            </a:r>
            <a:endParaRPr sz="1600">
              <a:solidFill>
                <a:schemeClr val="dk2"/>
              </a:solidFill>
              <a:latin typeface="Roboto"/>
              <a:ea typeface="Roboto"/>
              <a:cs typeface="Roboto"/>
              <a:sym typeface="Roboto"/>
            </a:endParaRPr>
          </a:p>
          <a:p>
            <a:pPr indent="0" lvl="0" marL="0" rtl="0" algn="l">
              <a:lnSpc>
                <a:spcPct val="115000"/>
              </a:lnSpc>
              <a:spcBef>
                <a:spcPts val="1600"/>
              </a:spcBef>
              <a:spcAft>
                <a:spcPts val="0"/>
              </a:spcAft>
              <a:buNone/>
            </a:pPr>
            <a:r>
              <a:rPr lang="zh-HK" sz="1600">
                <a:solidFill>
                  <a:schemeClr val="dk2"/>
                </a:solidFill>
                <a:latin typeface="Roboto"/>
                <a:ea typeface="Roboto"/>
                <a:cs typeface="Roboto"/>
                <a:sym typeface="Roboto"/>
              </a:rPr>
              <a:t>Need better understanding of inliers and outliers</a:t>
            </a:r>
            <a:endParaRPr sz="1600">
              <a:solidFill>
                <a:schemeClr val="dk2"/>
              </a:solidFill>
              <a:latin typeface="Roboto"/>
              <a:ea typeface="Roboto"/>
              <a:cs typeface="Roboto"/>
              <a:sym typeface="Roboto"/>
            </a:endParaRPr>
          </a:p>
          <a:p>
            <a:pPr indent="-330200" lvl="0" marL="457200" rtl="0" algn="l">
              <a:lnSpc>
                <a:spcPct val="115000"/>
              </a:lnSpc>
              <a:spcBef>
                <a:spcPts val="1600"/>
              </a:spcBef>
              <a:spcAft>
                <a:spcPts val="0"/>
              </a:spcAft>
              <a:buClr>
                <a:schemeClr val="dk2"/>
              </a:buClr>
              <a:buSzPts val="1600"/>
              <a:buFont typeface="Roboto"/>
              <a:buChar char="-"/>
            </a:pPr>
            <a:r>
              <a:rPr lang="zh-HK" sz="1600">
                <a:solidFill>
                  <a:schemeClr val="dk2"/>
                </a:solidFill>
                <a:latin typeface="Roboto"/>
                <a:ea typeface="Roboto"/>
                <a:cs typeface="Roboto"/>
                <a:sym typeface="Roboto"/>
              </a:rPr>
              <a:t>inliers should be more general</a:t>
            </a:r>
            <a:endParaRPr sz="1600">
              <a:solidFill>
                <a:schemeClr val="dk2"/>
              </a:solidFill>
              <a:latin typeface="Roboto"/>
              <a:ea typeface="Roboto"/>
              <a:cs typeface="Roboto"/>
              <a:sym typeface="Roboto"/>
            </a:endParaRPr>
          </a:p>
          <a:p>
            <a:pPr indent="-330200" lvl="0" marL="457200" rtl="0" algn="l">
              <a:lnSpc>
                <a:spcPct val="115000"/>
              </a:lnSpc>
              <a:spcBef>
                <a:spcPts val="0"/>
              </a:spcBef>
              <a:spcAft>
                <a:spcPts val="0"/>
              </a:spcAft>
              <a:buClr>
                <a:schemeClr val="dk2"/>
              </a:buClr>
              <a:buSzPts val="1600"/>
              <a:buFont typeface="Roboto"/>
              <a:buChar char="-"/>
            </a:pPr>
            <a:r>
              <a:rPr lang="zh-HK" sz="1600">
                <a:solidFill>
                  <a:schemeClr val="dk2"/>
                </a:solidFill>
                <a:latin typeface="Roboto"/>
                <a:ea typeface="Roboto"/>
                <a:cs typeface="Roboto"/>
                <a:sym typeface="Roboto"/>
              </a:rPr>
              <a:t>tried to modify the ratio between inliers and outliers for training data in large model, no good result</a:t>
            </a:r>
            <a:endParaRPr sz="1600">
              <a:solidFill>
                <a:schemeClr val="dk2"/>
              </a:solidFill>
              <a:latin typeface="Roboto"/>
              <a:ea typeface="Roboto"/>
              <a:cs typeface="Roboto"/>
              <a:sym typeface="Roboto"/>
            </a:endParaRPr>
          </a:p>
          <a:p>
            <a:pPr indent="-330200" lvl="0" marL="457200" rtl="0" algn="l">
              <a:lnSpc>
                <a:spcPct val="115000"/>
              </a:lnSpc>
              <a:spcBef>
                <a:spcPts val="0"/>
              </a:spcBef>
              <a:spcAft>
                <a:spcPts val="0"/>
              </a:spcAft>
              <a:buClr>
                <a:schemeClr val="dk2"/>
              </a:buClr>
              <a:buSzPts val="1600"/>
              <a:buFont typeface="Roboto"/>
              <a:buChar char="-"/>
            </a:pPr>
            <a:r>
              <a:rPr lang="zh-HK" sz="1600">
                <a:solidFill>
                  <a:schemeClr val="dk2"/>
                </a:solidFill>
                <a:latin typeface="Roboto"/>
                <a:ea typeface="Roboto"/>
                <a:cs typeface="Roboto"/>
                <a:sym typeface="Roboto"/>
              </a:rPr>
              <a:t>distorted fingerprints might not be a good example of outlier</a:t>
            </a:r>
            <a:endParaRPr sz="1600">
              <a:solidFill>
                <a:schemeClr val="dk2"/>
              </a:solidFill>
              <a:latin typeface="Roboto"/>
              <a:ea typeface="Roboto"/>
              <a:cs typeface="Roboto"/>
              <a:sym typeface="Roboto"/>
            </a:endParaRPr>
          </a:p>
        </p:txBody>
      </p:sp>
      <p:sp>
        <p:nvSpPr>
          <p:cNvPr id="398" name="Google Shape;398;p35"/>
          <p:cNvSpPr txBox="1"/>
          <p:nvPr/>
        </p:nvSpPr>
        <p:spPr>
          <a:xfrm>
            <a:off x="6384950" y="4712400"/>
            <a:ext cx="2683500" cy="431100"/>
          </a:xfrm>
          <a:prstGeom prst="rect">
            <a:avLst/>
          </a:prstGeom>
          <a:noFill/>
          <a:ln>
            <a:noFill/>
          </a:ln>
        </p:spPr>
        <p:txBody>
          <a:bodyPr anchorCtr="0" anchor="t" bIns="91425" lIns="91425" spcFirstLastPara="1" rIns="91425" wrap="square" tIns="91425">
            <a:spAutoFit/>
          </a:bodyPr>
          <a:lstStyle/>
          <a:p>
            <a:pPr indent="0" lvl="0" marL="457200" rtl="0" algn="r">
              <a:lnSpc>
                <a:spcPct val="115000"/>
              </a:lnSpc>
              <a:spcBef>
                <a:spcPts val="0"/>
              </a:spcBef>
              <a:spcAft>
                <a:spcPts val="1600"/>
              </a:spcAft>
              <a:buNone/>
            </a:pPr>
            <a:r>
              <a:rPr lang="zh-HK" sz="1600">
                <a:solidFill>
                  <a:schemeClr val="dk2"/>
                </a:solidFill>
                <a:latin typeface="Roboto"/>
                <a:ea typeface="Roboto"/>
                <a:cs typeface="Roboto"/>
                <a:sym typeface="Roboto"/>
              </a:rPr>
              <a:t>TONG, Jinjian</a:t>
            </a:r>
            <a:endParaRPr sz="1600">
              <a:solidFill>
                <a:schemeClr val="dk2"/>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36"/>
          <p:cNvPicPr preferRelativeResize="0"/>
          <p:nvPr/>
        </p:nvPicPr>
        <p:blipFill>
          <a:blip r:embed="rId3">
            <a:alphaModFix/>
          </a:blip>
          <a:stretch>
            <a:fillRect/>
          </a:stretch>
        </p:blipFill>
        <p:spPr>
          <a:xfrm>
            <a:off x="2495638" y="2519925"/>
            <a:ext cx="1114550" cy="1344484"/>
          </a:xfrm>
          <a:prstGeom prst="rect">
            <a:avLst/>
          </a:prstGeom>
          <a:noFill/>
          <a:ln>
            <a:noFill/>
          </a:ln>
        </p:spPr>
      </p:pic>
      <p:pic>
        <p:nvPicPr>
          <p:cNvPr id="404" name="Google Shape;404;p36"/>
          <p:cNvPicPr preferRelativeResize="0"/>
          <p:nvPr/>
        </p:nvPicPr>
        <p:blipFill>
          <a:blip r:embed="rId4">
            <a:alphaModFix/>
          </a:blip>
          <a:stretch>
            <a:fillRect/>
          </a:stretch>
        </p:blipFill>
        <p:spPr>
          <a:xfrm>
            <a:off x="311698" y="2567438"/>
            <a:ext cx="1114550" cy="1334359"/>
          </a:xfrm>
          <a:prstGeom prst="rect">
            <a:avLst/>
          </a:prstGeom>
          <a:noFill/>
          <a:ln>
            <a:noFill/>
          </a:ln>
        </p:spPr>
      </p:pic>
      <p:sp>
        <p:nvSpPr>
          <p:cNvPr id="405" name="Google Shape;405;p36"/>
          <p:cNvSpPr txBox="1"/>
          <p:nvPr>
            <p:ph type="title"/>
          </p:nvPr>
        </p:nvSpPr>
        <p:spPr>
          <a:xfrm>
            <a:off x="311700" y="132900"/>
            <a:ext cx="48744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Audio Application</a:t>
            </a:r>
            <a:endParaRPr/>
          </a:p>
        </p:txBody>
      </p:sp>
      <p:sp>
        <p:nvSpPr>
          <p:cNvPr id="406" name="Google Shape;406;p36"/>
          <p:cNvSpPr txBox="1"/>
          <p:nvPr>
            <p:ph type="title"/>
          </p:nvPr>
        </p:nvSpPr>
        <p:spPr>
          <a:xfrm>
            <a:off x="114000" y="533775"/>
            <a:ext cx="9085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700"/>
              <a:t>__________________________________________________________________________________________</a:t>
            </a:r>
            <a:endParaRPr sz="1700"/>
          </a:p>
        </p:txBody>
      </p:sp>
      <p:pic>
        <p:nvPicPr>
          <p:cNvPr id="407" name="Google Shape;407;p36"/>
          <p:cNvPicPr preferRelativeResize="0"/>
          <p:nvPr/>
        </p:nvPicPr>
        <p:blipFill>
          <a:blip r:embed="rId5">
            <a:alphaModFix/>
          </a:blip>
          <a:stretch>
            <a:fillRect/>
          </a:stretch>
        </p:blipFill>
        <p:spPr>
          <a:xfrm>
            <a:off x="8437200" y="132900"/>
            <a:ext cx="395097" cy="607800"/>
          </a:xfrm>
          <a:prstGeom prst="rect">
            <a:avLst/>
          </a:prstGeom>
          <a:noFill/>
          <a:ln>
            <a:noFill/>
          </a:ln>
        </p:spPr>
      </p:pic>
      <p:sp>
        <p:nvSpPr>
          <p:cNvPr id="408" name="Google Shape;408;p36"/>
          <p:cNvSpPr txBox="1"/>
          <p:nvPr/>
        </p:nvSpPr>
        <p:spPr>
          <a:xfrm>
            <a:off x="172000" y="1194325"/>
            <a:ext cx="6017400" cy="91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HK" sz="1600">
                <a:solidFill>
                  <a:schemeClr val="dk2"/>
                </a:solidFill>
                <a:latin typeface="Roboto"/>
                <a:ea typeface="Roboto"/>
                <a:cs typeface="Roboto"/>
                <a:sym typeface="Roboto"/>
              </a:rPr>
              <a:t>Music Genre Outlier Detection:  </a:t>
            </a:r>
            <a:endParaRPr sz="1600">
              <a:solidFill>
                <a:schemeClr val="dk2"/>
              </a:solidFill>
              <a:latin typeface="Roboto"/>
              <a:ea typeface="Roboto"/>
              <a:cs typeface="Roboto"/>
              <a:sym typeface="Roboto"/>
            </a:endParaRPr>
          </a:p>
          <a:p>
            <a:pPr indent="457200" lvl="0" marL="0" rtl="0" algn="l">
              <a:lnSpc>
                <a:spcPct val="115000"/>
              </a:lnSpc>
              <a:spcBef>
                <a:spcPts val="1600"/>
              </a:spcBef>
              <a:spcAft>
                <a:spcPts val="1600"/>
              </a:spcAft>
              <a:buNone/>
            </a:pPr>
            <a:r>
              <a:rPr lang="zh-HK" sz="1600">
                <a:solidFill>
                  <a:schemeClr val="dk2"/>
                </a:solidFill>
                <a:latin typeface="Roboto"/>
                <a:ea typeface="Roboto"/>
                <a:cs typeface="Roboto"/>
                <a:sym typeface="Roboto"/>
              </a:rPr>
              <a:t>brings better understanding to the music library</a:t>
            </a:r>
            <a:endParaRPr sz="1600">
              <a:solidFill>
                <a:schemeClr val="dk2"/>
              </a:solidFill>
              <a:latin typeface="Roboto"/>
              <a:ea typeface="Roboto"/>
              <a:cs typeface="Roboto"/>
              <a:sym typeface="Roboto"/>
            </a:endParaRPr>
          </a:p>
        </p:txBody>
      </p:sp>
      <p:sp>
        <p:nvSpPr>
          <p:cNvPr id="409" name="Google Shape;409;p36"/>
          <p:cNvSpPr txBox="1"/>
          <p:nvPr/>
        </p:nvSpPr>
        <p:spPr>
          <a:xfrm>
            <a:off x="1302500" y="2166575"/>
            <a:ext cx="277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a:latin typeface="Roboto"/>
                <a:ea typeface="Roboto"/>
                <a:cs typeface="Roboto"/>
                <a:sym typeface="Roboto"/>
              </a:rPr>
              <a:t>1. </a:t>
            </a:r>
            <a:r>
              <a:rPr lang="zh-HK">
                <a:latin typeface="Roboto"/>
                <a:ea typeface="Roboto"/>
                <a:cs typeface="Roboto"/>
                <a:sym typeface="Roboto"/>
              </a:rPr>
              <a:t>Album genre comparison</a:t>
            </a:r>
            <a:endParaRPr>
              <a:latin typeface="Roboto"/>
              <a:ea typeface="Roboto"/>
              <a:cs typeface="Roboto"/>
              <a:sym typeface="Roboto"/>
            </a:endParaRPr>
          </a:p>
        </p:txBody>
      </p:sp>
      <p:sp>
        <p:nvSpPr>
          <p:cNvPr id="410" name="Google Shape;410;p36"/>
          <p:cNvSpPr txBox="1"/>
          <p:nvPr/>
        </p:nvSpPr>
        <p:spPr>
          <a:xfrm>
            <a:off x="4964125" y="2166575"/>
            <a:ext cx="277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a:latin typeface="Roboto"/>
                <a:ea typeface="Roboto"/>
                <a:cs typeface="Roboto"/>
                <a:sym typeface="Roboto"/>
              </a:rPr>
              <a:t>2. Distinct genre in album</a:t>
            </a:r>
            <a:endParaRPr>
              <a:latin typeface="Roboto"/>
              <a:ea typeface="Roboto"/>
              <a:cs typeface="Roboto"/>
              <a:sym typeface="Roboto"/>
            </a:endParaRPr>
          </a:p>
        </p:txBody>
      </p:sp>
      <p:pic>
        <p:nvPicPr>
          <p:cNvPr id="411" name="Google Shape;411;p36"/>
          <p:cNvPicPr preferRelativeResize="0"/>
          <p:nvPr/>
        </p:nvPicPr>
        <p:blipFill>
          <a:blip r:embed="rId6">
            <a:alphaModFix/>
          </a:blip>
          <a:stretch>
            <a:fillRect/>
          </a:stretch>
        </p:blipFill>
        <p:spPr>
          <a:xfrm>
            <a:off x="4679563" y="2519925"/>
            <a:ext cx="3269219" cy="2271925"/>
          </a:xfrm>
          <a:prstGeom prst="rect">
            <a:avLst/>
          </a:prstGeom>
          <a:noFill/>
          <a:ln>
            <a:noFill/>
          </a:ln>
        </p:spPr>
      </p:pic>
      <p:sp>
        <p:nvSpPr>
          <p:cNvPr id="412" name="Google Shape;412;p36"/>
          <p:cNvSpPr/>
          <p:nvPr/>
        </p:nvSpPr>
        <p:spPr>
          <a:xfrm>
            <a:off x="6418125" y="3002775"/>
            <a:ext cx="1406400" cy="1494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6"/>
          <p:cNvSpPr/>
          <p:nvPr/>
        </p:nvSpPr>
        <p:spPr>
          <a:xfrm>
            <a:off x="6418125" y="4535700"/>
            <a:ext cx="1406400" cy="176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6"/>
          <p:cNvSpPr txBox="1"/>
          <p:nvPr/>
        </p:nvSpPr>
        <p:spPr>
          <a:xfrm>
            <a:off x="7824525" y="3549825"/>
            <a:ext cx="131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a:latin typeface="Roboto"/>
                <a:ea typeface="Roboto"/>
                <a:cs typeface="Roboto"/>
                <a:sym typeface="Roboto"/>
              </a:rPr>
              <a:t>Instrumental</a:t>
            </a:r>
            <a:endParaRPr>
              <a:latin typeface="Roboto"/>
              <a:ea typeface="Roboto"/>
              <a:cs typeface="Roboto"/>
              <a:sym typeface="Roboto"/>
            </a:endParaRPr>
          </a:p>
        </p:txBody>
      </p:sp>
      <p:sp>
        <p:nvSpPr>
          <p:cNvPr id="415" name="Google Shape;415;p36"/>
          <p:cNvSpPr txBox="1"/>
          <p:nvPr/>
        </p:nvSpPr>
        <p:spPr>
          <a:xfrm>
            <a:off x="7824525" y="4423950"/>
            <a:ext cx="67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a:latin typeface="Roboto"/>
                <a:ea typeface="Roboto"/>
                <a:cs typeface="Roboto"/>
                <a:sym typeface="Roboto"/>
              </a:rPr>
              <a:t>Vocal</a:t>
            </a:r>
            <a:endParaRPr>
              <a:latin typeface="Roboto"/>
              <a:ea typeface="Roboto"/>
              <a:cs typeface="Roboto"/>
              <a:sym typeface="Roboto"/>
            </a:endParaRPr>
          </a:p>
        </p:txBody>
      </p:sp>
      <p:pic>
        <p:nvPicPr>
          <p:cNvPr id="416" name="Google Shape;416;p36"/>
          <p:cNvPicPr preferRelativeResize="0"/>
          <p:nvPr/>
        </p:nvPicPr>
        <p:blipFill>
          <a:blip r:embed="rId7">
            <a:alphaModFix/>
          </a:blip>
          <a:stretch>
            <a:fillRect/>
          </a:stretch>
        </p:blipFill>
        <p:spPr>
          <a:xfrm>
            <a:off x="621330" y="2777362"/>
            <a:ext cx="1114536" cy="1330500"/>
          </a:xfrm>
          <a:prstGeom prst="rect">
            <a:avLst/>
          </a:prstGeom>
          <a:noFill/>
          <a:ln>
            <a:noFill/>
          </a:ln>
        </p:spPr>
      </p:pic>
      <p:pic>
        <p:nvPicPr>
          <p:cNvPr id="417" name="Google Shape;417;p36"/>
          <p:cNvPicPr preferRelativeResize="0"/>
          <p:nvPr/>
        </p:nvPicPr>
        <p:blipFill>
          <a:blip r:embed="rId8">
            <a:alphaModFix/>
          </a:blip>
          <a:stretch>
            <a:fillRect/>
          </a:stretch>
        </p:blipFill>
        <p:spPr>
          <a:xfrm>
            <a:off x="906750" y="3058638"/>
            <a:ext cx="1152811" cy="1382575"/>
          </a:xfrm>
          <a:prstGeom prst="rect">
            <a:avLst/>
          </a:prstGeom>
          <a:noFill/>
          <a:ln>
            <a:noFill/>
          </a:ln>
        </p:spPr>
      </p:pic>
      <p:sp>
        <p:nvSpPr>
          <p:cNvPr id="418" name="Google Shape;418;p36"/>
          <p:cNvSpPr txBox="1"/>
          <p:nvPr/>
        </p:nvSpPr>
        <p:spPr>
          <a:xfrm>
            <a:off x="621325" y="4423950"/>
            <a:ext cx="10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a:latin typeface="Roboto"/>
                <a:ea typeface="Roboto"/>
                <a:cs typeface="Roboto"/>
                <a:sym typeface="Roboto"/>
              </a:rPr>
              <a:t>Post Rock</a:t>
            </a:r>
            <a:endParaRPr>
              <a:latin typeface="Roboto"/>
              <a:ea typeface="Roboto"/>
              <a:cs typeface="Roboto"/>
              <a:sym typeface="Roboto"/>
            </a:endParaRPr>
          </a:p>
        </p:txBody>
      </p:sp>
      <p:pic>
        <p:nvPicPr>
          <p:cNvPr id="419" name="Google Shape;419;p36"/>
          <p:cNvPicPr preferRelativeResize="0"/>
          <p:nvPr/>
        </p:nvPicPr>
        <p:blipFill>
          <a:blip r:embed="rId9">
            <a:alphaModFix/>
          </a:blip>
          <a:stretch>
            <a:fillRect/>
          </a:stretch>
        </p:blipFill>
        <p:spPr>
          <a:xfrm>
            <a:off x="3277685" y="3431225"/>
            <a:ext cx="1152800" cy="1392940"/>
          </a:xfrm>
          <a:prstGeom prst="rect">
            <a:avLst/>
          </a:prstGeom>
          <a:noFill/>
          <a:ln>
            <a:noFill/>
          </a:ln>
        </p:spPr>
      </p:pic>
      <p:sp>
        <p:nvSpPr>
          <p:cNvPr id="420" name="Google Shape;420;p36"/>
          <p:cNvSpPr txBox="1"/>
          <p:nvPr/>
        </p:nvSpPr>
        <p:spPr>
          <a:xfrm>
            <a:off x="3546300" y="2798888"/>
            <a:ext cx="123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a:latin typeface="Roboto"/>
                <a:ea typeface="Roboto"/>
                <a:cs typeface="Roboto"/>
                <a:sym typeface="Roboto"/>
              </a:rPr>
              <a:t>Jazz Hip-hop</a:t>
            </a:r>
            <a:endParaRPr>
              <a:latin typeface="Roboto"/>
              <a:ea typeface="Roboto"/>
              <a:cs typeface="Roboto"/>
              <a:sym typeface="Roboto"/>
            </a:endParaRPr>
          </a:p>
        </p:txBody>
      </p:sp>
      <p:sp>
        <p:nvSpPr>
          <p:cNvPr id="421" name="Google Shape;421;p36"/>
          <p:cNvSpPr txBox="1"/>
          <p:nvPr/>
        </p:nvSpPr>
        <p:spPr>
          <a:xfrm>
            <a:off x="2495650" y="3950025"/>
            <a:ext cx="83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a:latin typeface="Roboto"/>
                <a:ea typeface="Roboto"/>
                <a:cs typeface="Roboto"/>
                <a:sym typeface="Roboto"/>
              </a:rPr>
              <a:t>Electric, J-Pop</a:t>
            </a:r>
            <a:endParaRPr>
              <a:latin typeface="Roboto"/>
              <a:ea typeface="Roboto"/>
              <a:cs typeface="Roboto"/>
              <a:sym typeface="Roboto"/>
            </a:endParaRPr>
          </a:p>
        </p:txBody>
      </p:sp>
      <p:cxnSp>
        <p:nvCxnSpPr>
          <p:cNvPr id="422" name="Google Shape;422;p36"/>
          <p:cNvCxnSpPr/>
          <p:nvPr/>
        </p:nvCxnSpPr>
        <p:spPr>
          <a:xfrm flipH="1" rot="10800000">
            <a:off x="2063100" y="2918875"/>
            <a:ext cx="447000" cy="513300"/>
          </a:xfrm>
          <a:prstGeom prst="straightConnector1">
            <a:avLst/>
          </a:prstGeom>
          <a:noFill/>
          <a:ln cap="flat" cmpd="sng" w="9525">
            <a:solidFill>
              <a:schemeClr val="dk2"/>
            </a:solidFill>
            <a:prstDash val="solid"/>
            <a:round/>
            <a:headEnd len="med" w="med" type="triangle"/>
            <a:tailEnd len="med" w="med" type="triangle"/>
          </a:ln>
        </p:spPr>
      </p:cxnSp>
      <p:cxnSp>
        <p:nvCxnSpPr>
          <p:cNvPr id="423" name="Google Shape;423;p36"/>
          <p:cNvCxnSpPr>
            <a:stCxn id="417" idx="3"/>
            <a:endCxn id="421" idx="1"/>
          </p:cNvCxnSpPr>
          <p:nvPr/>
        </p:nvCxnSpPr>
        <p:spPr>
          <a:xfrm>
            <a:off x="2059561" y="3749925"/>
            <a:ext cx="436200" cy="507900"/>
          </a:xfrm>
          <a:prstGeom prst="straightConnector1">
            <a:avLst/>
          </a:prstGeom>
          <a:noFill/>
          <a:ln cap="flat" cmpd="sng" w="9525">
            <a:solidFill>
              <a:schemeClr val="dk2"/>
            </a:solidFill>
            <a:prstDash val="solid"/>
            <a:round/>
            <a:headEnd len="med" w="med" type="triangle"/>
            <a:tailEnd len="med" w="med" type="triangle"/>
          </a:ln>
        </p:spPr>
      </p:cxnSp>
      <p:sp>
        <p:nvSpPr>
          <p:cNvPr id="424" name="Google Shape;424;p36"/>
          <p:cNvSpPr txBox="1"/>
          <p:nvPr/>
        </p:nvSpPr>
        <p:spPr>
          <a:xfrm>
            <a:off x="6384950" y="4712400"/>
            <a:ext cx="2683500" cy="431100"/>
          </a:xfrm>
          <a:prstGeom prst="rect">
            <a:avLst/>
          </a:prstGeom>
          <a:noFill/>
          <a:ln>
            <a:noFill/>
          </a:ln>
        </p:spPr>
        <p:txBody>
          <a:bodyPr anchorCtr="0" anchor="t" bIns="91425" lIns="91425" spcFirstLastPara="1" rIns="91425" wrap="square" tIns="91425">
            <a:spAutoFit/>
          </a:bodyPr>
          <a:lstStyle/>
          <a:p>
            <a:pPr indent="0" lvl="0" marL="457200" rtl="0" algn="r">
              <a:lnSpc>
                <a:spcPct val="115000"/>
              </a:lnSpc>
              <a:spcBef>
                <a:spcPts val="0"/>
              </a:spcBef>
              <a:spcAft>
                <a:spcPts val="1600"/>
              </a:spcAft>
              <a:buNone/>
            </a:pPr>
            <a:r>
              <a:rPr lang="zh-HK" sz="1600">
                <a:solidFill>
                  <a:schemeClr val="dk2"/>
                </a:solidFill>
                <a:latin typeface="Roboto"/>
                <a:ea typeface="Roboto"/>
                <a:cs typeface="Roboto"/>
                <a:sym typeface="Roboto"/>
              </a:rPr>
              <a:t>Dian Yuan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7"/>
          <p:cNvSpPr txBox="1"/>
          <p:nvPr>
            <p:ph type="title"/>
          </p:nvPr>
        </p:nvSpPr>
        <p:spPr>
          <a:xfrm>
            <a:off x="311700" y="132900"/>
            <a:ext cx="48744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End-to-end Attempt</a:t>
            </a:r>
            <a:endParaRPr/>
          </a:p>
          <a:p>
            <a:pPr indent="0" lvl="0" marL="0" rtl="0" algn="l">
              <a:spcBef>
                <a:spcPts val="0"/>
              </a:spcBef>
              <a:spcAft>
                <a:spcPts val="0"/>
              </a:spcAft>
              <a:buNone/>
            </a:pPr>
            <a:r>
              <a:t/>
            </a:r>
            <a:endParaRPr/>
          </a:p>
        </p:txBody>
      </p:sp>
      <p:sp>
        <p:nvSpPr>
          <p:cNvPr id="430" name="Google Shape;430;p37"/>
          <p:cNvSpPr txBox="1"/>
          <p:nvPr>
            <p:ph type="title"/>
          </p:nvPr>
        </p:nvSpPr>
        <p:spPr>
          <a:xfrm>
            <a:off x="114000" y="533775"/>
            <a:ext cx="9085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700"/>
              <a:t>__________________________________________________________________________________________</a:t>
            </a:r>
            <a:endParaRPr sz="1700"/>
          </a:p>
        </p:txBody>
      </p:sp>
      <p:pic>
        <p:nvPicPr>
          <p:cNvPr id="431" name="Google Shape;431;p37"/>
          <p:cNvPicPr preferRelativeResize="0"/>
          <p:nvPr/>
        </p:nvPicPr>
        <p:blipFill>
          <a:blip r:embed="rId3">
            <a:alphaModFix/>
          </a:blip>
          <a:stretch>
            <a:fillRect/>
          </a:stretch>
        </p:blipFill>
        <p:spPr>
          <a:xfrm>
            <a:off x="8437200" y="132900"/>
            <a:ext cx="395097" cy="607800"/>
          </a:xfrm>
          <a:prstGeom prst="rect">
            <a:avLst/>
          </a:prstGeom>
          <a:noFill/>
          <a:ln>
            <a:noFill/>
          </a:ln>
        </p:spPr>
      </p:pic>
      <p:sp>
        <p:nvSpPr>
          <p:cNvPr id="432" name="Google Shape;432;p37"/>
          <p:cNvSpPr txBox="1"/>
          <p:nvPr/>
        </p:nvSpPr>
        <p:spPr>
          <a:xfrm>
            <a:off x="172000" y="1194325"/>
            <a:ext cx="8517900" cy="91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HK" sz="1600">
                <a:solidFill>
                  <a:schemeClr val="dk2"/>
                </a:solidFill>
                <a:latin typeface="Roboto"/>
                <a:ea typeface="Roboto"/>
                <a:cs typeface="Roboto"/>
                <a:sym typeface="Roboto"/>
              </a:rPr>
              <a:t>We first made the end-to-end attempt </a:t>
            </a:r>
            <a:endParaRPr sz="1600">
              <a:solidFill>
                <a:schemeClr val="dk2"/>
              </a:solidFill>
              <a:latin typeface="Roboto"/>
              <a:ea typeface="Roboto"/>
              <a:cs typeface="Roboto"/>
              <a:sym typeface="Roboto"/>
            </a:endParaRPr>
          </a:p>
          <a:p>
            <a:pPr indent="457200" lvl="0" marL="0" rtl="0" algn="l">
              <a:lnSpc>
                <a:spcPct val="115000"/>
              </a:lnSpc>
              <a:spcBef>
                <a:spcPts val="1600"/>
              </a:spcBef>
              <a:spcAft>
                <a:spcPts val="1600"/>
              </a:spcAft>
              <a:buNone/>
            </a:pPr>
            <a:r>
              <a:rPr lang="zh-HK" sz="1600">
                <a:solidFill>
                  <a:schemeClr val="dk2"/>
                </a:solidFill>
                <a:latin typeface="Roboto"/>
                <a:ea typeface="Roboto"/>
                <a:cs typeface="Roboto"/>
                <a:sym typeface="Roboto"/>
              </a:rPr>
              <a:t>by fitting the mel spectrogram directly with COPOD</a:t>
            </a:r>
            <a:endParaRPr sz="1600">
              <a:solidFill>
                <a:schemeClr val="dk2"/>
              </a:solidFill>
              <a:latin typeface="Roboto"/>
              <a:ea typeface="Roboto"/>
              <a:cs typeface="Roboto"/>
              <a:sym typeface="Roboto"/>
            </a:endParaRPr>
          </a:p>
        </p:txBody>
      </p:sp>
      <p:sp>
        <p:nvSpPr>
          <p:cNvPr id="433" name="Google Shape;433;p37"/>
          <p:cNvSpPr txBox="1"/>
          <p:nvPr/>
        </p:nvSpPr>
        <p:spPr>
          <a:xfrm>
            <a:off x="311700" y="3792900"/>
            <a:ext cx="6017400" cy="91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HK" sz="1600">
                <a:solidFill>
                  <a:schemeClr val="dk2"/>
                </a:solidFill>
                <a:latin typeface="Roboto"/>
                <a:ea typeface="Roboto"/>
                <a:cs typeface="Roboto"/>
                <a:sym typeface="Roboto"/>
              </a:rPr>
              <a:t>Unsatisfactory results:</a:t>
            </a:r>
            <a:endParaRPr sz="1600">
              <a:solidFill>
                <a:schemeClr val="dk2"/>
              </a:solidFill>
              <a:latin typeface="Roboto"/>
              <a:ea typeface="Roboto"/>
              <a:cs typeface="Roboto"/>
              <a:sym typeface="Roboto"/>
            </a:endParaRPr>
          </a:p>
          <a:p>
            <a:pPr indent="457200" lvl="0" marL="0" rtl="0" algn="l">
              <a:lnSpc>
                <a:spcPct val="115000"/>
              </a:lnSpc>
              <a:spcBef>
                <a:spcPts val="1600"/>
              </a:spcBef>
              <a:spcAft>
                <a:spcPts val="1600"/>
              </a:spcAft>
              <a:buNone/>
            </a:pPr>
            <a:r>
              <a:rPr lang="zh-HK" sz="1600">
                <a:solidFill>
                  <a:schemeClr val="dk2"/>
                </a:solidFill>
                <a:latin typeface="Roboto"/>
                <a:ea typeface="Roboto"/>
                <a:cs typeface="Roboto"/>
                <a:sym typeface="Roboto"/>
              </a:rPr>
              <a:t>Need better representation for high-level genre information </a:t>
            </a:r>
            <a:endParaRPr sz="1600">
              <a:solidFill>
                <a:schemeClr val="dk2"/>
              </a:solidFill>
              <a:latin typeface="Roboto"/>
              <a:ea typeface="Roboto"/>
              <a:cs typeface="Roboto"/>
              <a:sym typeface="Roboto"/>
            </a:endParaRPr>
          </a:p>
        </p:txBody>
      </p:sp>
      <p:pic>
        <p:nvPicPr>
          <p:cNvPr id="434" name="Google Shape;434;p37"/>
          <p:cNvPicPr preferRelativeResize="0"/>
          <p:nvPr/>
        </p:nvPicPr>
        <p:blipFill>
          <a:blip r:embed="rId4">
            <a:alphaModFix/>
          </a:blip>
          <a:stretch>
            <a:fillRect/>
          </a:stretch>
        </p:blipFill>
        <p:spPr>
          <a:xfrm>
            <a:off x="434728" y="2242425"/>
            <a:ext cx="3785500" cy="1421866"/>
          </a:xfrm>
          <a:prstGeom prst="rect">
            <a:avLst/>
          </a:prstGeom>
          <a:noFill/>
          <a:ln>
            <a:noFill/>
          </a:ln>
        </p:spPr>
      </p:pic>
      <p:sp>
        <p:nvSpPr>
          <p:cNvPr id="435" name="Google Shape;435;p37"/>
          <p:cNvSpPr txBox="1"/>
          <p:nvPr/>
        </p:nvSpPr>
        <p:spPr>
          <a:xfrm>
            <a:off x="4316425" y="2619188"/>
            <a:ext cx="4272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zh-HK">
                <a:latin typeface="Roboto"/>
                <a:ea typeface="Roboto"/>
                <a:cs typeface="Roboto"/>
                <a:sym typeface="Roboto"/>
              </a:rPr>
              <a:t>An example mel spectrogram</a:t>
            </a:r>
            <a:endParaRPr i="1">
              <a:latin typeface="Roboto"/>
              <a:ea typeface="Roboto"/>
              <a:cs typeface="Roboto"/>
              <a:sym typeface="Roboto"/>
            </a:endParaRPr>
          </a:p>
          <a:p>
            <a:pPr indent="0" lvl="0" marL="0" rtl="0" algn="l">
              <a:spcBef>
                <a:spcPts val="0"/>
              </a:spcBef>
              <a:spcAft>
                <a:spcPts val="0"/>
              </a:spcAft>
              <a:buNone/>
            </a:pPr>
            <a:r>
              <a:rPr i="1" lang="zh-HK">
                <a:latin typeface="Roboto"/>
                <a:ea typeface="Roboto"/>
                <a:cs typeface="Roboto"/>
                <a:sym typeface="Roboto"/>
              </a:rPr>
              <a:t>(2d-vector representation of amplitude and frequency over time)</a:t>
            </a:r>
            <a:endParaRPr i="1">
              <a:latin typeface="Roboto"/>
              <a:ea typeface="Roboto"/>
              <a:cs typeface="Roboto"/>
              <a:sym typeface="Roboto"/>
            </a:endParaRPr>
          </a:p>
        </p:txBody>
      </p:sp>
      <p:sp>
        <p:nvSpPr>
          <p:cNvPr id="436" name="Google Shape;436;p37"/>
          <p:cNvSpPr txBox="1"/>
          <p:nvPr/>
        </p:nvSpPr>
        <p:spPr>
          <a:xfrm>
            <a:off x="6384950" y="4712400"/>
            <a:ext cx="2683500" cy="431100"/>
          </a:xfrm>
          <a:prstGeom prst="rect">
            <a:avLst/>
          </a:prstGeom>
          <a:noFill/>
          <a:ln>
            <a:noFill/>
          </a:ln>
        </p:spPr>
        <p:txBody>
          <a:bodyPr anchorCtr="0" anchor="t" bIns="91425" lIns="91425" spcFirstLastPara="1" rIns="91425" wrap="square" tIns="91425">
            <a:spAutoFit/>
          </a:bodyPr>
          <a:lstStyle/>
          <a:p>
            <a:pPr indent="0" lvl="0" marL="457200" rtl="0" algn="r">
              <a:lnSpc>
                <a:spcPct val="115000"/>
              </a:lnSpc>
              <a:spcBef>
                <a:spcPts val="0"/>
              </a:spcBef>
              <a:spcAft>
                <a:spcPts val="1600"/>
              </a:spcAft>
              <a:buNone/>
            </a:pPr>
            <a:r>
              <a:rPr lang="zh-HK" sz="1600">
                <a:solidFill>
                  <a:schemeClr val="dk2"/>
                </a:solidFill>
                <a:latin typeface="Roboto"/>
                <a:ea typeface="Roboto"/>
                <a:cs typeface="Roboto"/>
                <a:sym typeface="Roboto"/>
              </a:rPr>
              <a:t>Dian Yuan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8"/>
          <p:cNvSpPr txBox="1"/>
          <p:nvPr>
            <p:ph type="title"/>
          </p:nvPr>
        </p:nvSpPr>
        <p:spPr>
          <a:xfrm>
            <a:off x="311700" y="132900"/>
            <a:ext cx="48744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Postprocessing Attempt</a:t>
            </a:r>
            <a:endParaRPr/>
          </a:p>
        </p:txBody>
      </p:sp>
      <p:sp>
        <p:nvSpPr>
          <p:cNvPr id="442" name="Google Shape;442;p38"/>
          <p:cNvSpPr txBox="1"/>
          <p:nvPr>
            <p:ph type="title"/>
          </p:nvPr>
        </p:nvSpPr>
        <p:spPr>
          <a:xfrm>
            <a:off x="114000" y="533775"/>
            <a:ext cx="9085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700"/>
              <a:t>__________________________________________________________________________________________</a:t>
            </a:r>
            <a:endParaRPr sz="1700"/>
          </a:p>
        </p:txBody>
      </p:sp>
      <p:pic>
        <p:nvPicPr>
          <p:cNvPr id="443" name="Google Shape;443;p38"/>
          <p:cNvPicPr preferRelativeResize="0"/>
          <p:nvPr/>
        </p:nvPicPr>
        <p:blipFill>
          <a:blip r:embed="rId3">
            <a:alphaModFix/>
          </a:blip>
          <a:stretch>
            <a:fillRect/>
          </a:stretch>
        </p:blipFill>
        <p:spPr>
          <a:xfrm>
            <a:off x="8437200" y="132900"/>
            <a:ext cx="395097" cy="607800"/>
          </a:xfrm>
          <a:prstGeom prst="rect">
            <a:avLst/>
          </a:prstGeom>
          <a:noFill/>
          <a:ln>
            <a:noFill/>
          </a:ln>
        </p:spPr>
      </p:pic>
      <p:sp>
        <p:nvSpPr>
          <p:cNvPr id="444" name="Google Shape;444;p38"/>
          <p:cNvSpPr txBox="1"/>
          <p:nvPr/>
        </p:nvSpPr>
        <p:spPr>
          <a:xfrm>
            <a:off x="172000" y="1194325"/>
            <a:ext cx="7496400" cy="246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HK" sz="1600">
                <a:solidFill>
                  <a:schemeClr val="dk2"/>
                </a:solidFill>
                <a:latin typeface="Roboto"/>
                <a:ea typeface="Roboto"/>
                <a:cs typeface="Roboto"/>
                <a:sym typeface="Roboto"/>
              </a:rPr>
              <a:t>MusicNN[1]: A pretrained neural network model for analyzing music genre </a:t>
            </a:r>
            <a:endParaRPr sz="1600">
              <a:solidFill>
                <a:schemeClr val="dk2"/>
              </a:solidFill>
              <a:latin typeface="Roboto"/>
              <a:ea typeface="Roboto"/>
              <a:cs typeface="Roboto"/>
              <a:sym typeface="Roboto"/>
            </a:endParaRPr>
          </a:p>
          <a:p>
            <a:pPr indent="-330200" lvl="0" marL="914400" rtl="0" algn="l">
              <a:lnSpc>
                <a:spcPct val="115000"/>
              </a:lnSpc>
              <a:spcBef>
                <a:spcPts val="1600"/>
              </a:spcBef>
              <a:spcAft>
                <a:spcPts val="0"/>
              </a:spcAft>
              <a:buClr>
                <a:schemeClr val="dk2"/>
              </a:buClr>
              <a:buSzPts val="1600"/>
              <a:buFont typeface="Roboto"/>
              <a:buChar char="-"/>
            </a:pPr>
            <a:r>
              <a:rPr lang="zh-HK" sz="1600">
                <a:solidFill>
                  <a:schemeClr val="dk2"/>
                </a:solidFill>
                <a:latin typeface="Roboto"/>
                <a:ea typeface="Roboto"/>
                <a:cs typeface="Roboto"/>
                <a:sym typeface="Roboto"/>
              </a:rPr>
              <a:t>Outputs genre likelihood </a:t>
            </a:r>
            <a:r>
              <a:rPr lang="zh-HK" sz="1600">
                <a:solidFill>
                  <a:schemeClr val="dk2"/>
                </a:solidFill>
                <a:latin typeface="Roboto"/>
                <a:ea typeface="Roboto"/>
                <a:cs typeface="Roboto"/>
                <a:sym typeface="Roboto"/>
              </a:rPr>
              <a:t>scores </a:t>
            </a:r>
            <a:r>
              <a:rPr lang="zh-HK" sz="1600">
                <a:solidFill>
                  <a:schemeClr val="dk2"/>
                </a:solidFill>
                <a:latin typeface="Roboto"/>
                <a:ea typeface="Roboto"/>
                <a:cs typeface="Roboto"/>
                <a:sym typeface="Roboto"/>
              </a:rPr>
              <a:t>that are easy to work with</a:t>
            </a:r>
            <a:endParaRPr sz="1600">
              <a:solidFill>
                <a:schemeClr val="dk2"/>
              </a:solidFill>
              <a:latin typeface="Roboto"/>
              <a:ea typeface="Roboto"/>
              <a:cs typeface="Roboto"/>
              <a:sym typeface="Roboto"/>
            </a:endParaRPr>
          </a:p>
          <a:p>
            <a:pPr indent="-330200" lvl="0" marL="914400" rtl="0" algn="l">
              <a:lnSpc>
                <a:spcPct val="115000"/>
              </a:lnSpc>
              <a:spcBef>
                <a:spcPts val="0"/>
              </a:spcBef>
              <a:spcAft>
                <a:spcPts val="0"/>
              </a:spcAft>
              <a:buClr>
                <a:schemeClr val="dk2"/>
              </a:buClr>
              <a:buSzPts val="1600"/>
              <a:buFont typeface="Roboto"/>
              <a:buChar char="-"/>
            </a:pPr>
            <a:r>
              <a:rPr lang="zh-HK" sz="1600">
                <a:solidFill>
                  <a:schemeClr val="dk2"/>
                </a:solidFill>
                <a:latin typeface="Roboto"/>
                <a:ea typeface="Roboto"/>
                <a:cs typeface="Roboto"/>
                <a:sym typeface="Roboto"/>
              </a:rPr>
              <a:t>Reasonable inference speed on PC (&lt; 10s per music piece)</a:t>
            </a:r>
            <a:endParaRPr sz="1600">
              <a:solidFill>
                <a:schemeClr val="dk2"/>
              </a:solidFill>
              <a:latin typeface="Roboto"/>
              <a:ea typeface="Roboto"/>
              <a:cs typeface="Roboto"/>
              <a:sym typeface="Roboto"/>
            </a:endParaRPr>
          </a:p>
          <a:p>
            <a:pPr indent="0" lvl="0" marL="0" rtl="0" algn="l">
              <a:lnSpc>
                <a:spcPct val="115000"/>
              </a:lnSpc>
              <a:spcBef>
                <a:spcPts val="1600"/>
              </a:spcBef>
              <a:spcAft>
                <a:spcPts val="0"/>
              </a:spcAft>
              <a:buNone/>
            </a:pPr>
            <a:r>
              <a:rPr lang="zh-HK" sz="1600">
                <a:solidFill>
                  <a:schemeClr val="dk2"/>
                </a:solidFill>
                <a:latin typeface="Roboto"/>
                <a:ea typeface="Roboto"/>
                <a:cs typeface="Roboto"/>
                <a:sym typeface="Roboto"/>
              </a:rPr>
              <a:t>We used COPOD to perform OD by fitting the outputs of MusicNN</a:t>
            </a:r>
            <a:endParaRPr sz="1600">
              <a:solidFill>
                <a:schemeClr val="dk2"/>
              </a:solidFill>
              <a:latin typeface="Roboto"/>
              <a:ea typeface="Roboto"/>
              <a:cs typeface="Roboto"/>
              <a:sym typeface="Roboto"/>
            </a:endParaRPr>
          </a:p>
          <a:p>
            <a:pPr indent="-330200" lvl="0" marL="914400" rtl="0" algn="l">
              <a:lnSpc>
                <a:spcPct val="115000"/>
              </a:lnSpc>
              <a:spcBef>
                <a:spcPts val="1600"/>
              </a:spcBef>
              <a:spcAft>
                <a:spcPts val="0"/>
              </a:spcAft>
              <a:buClr>
                <a:schemeClr val="dk2"/>
              </a:buClr>
              <a:buSzPts val="1600"/>
              <a:buFont typeface="Roboto"/>
              <a:buChar char="-"/>
            </a:pPr>
            <a:r>
              <a:rPr lang="zh-HK" sz="1600">
                <a:solidFill>
                  <a:schemeClr val="dk2"/>
                </a:solidFill>
                <a:latin typeface="Roboto"/>
                <a:ea typeface="Roboto"/>
                <a:cs typeface="Roboto"/>
                <a:sym typeface="Roboto"/>
              </a:rPr>
              <a:t>Promising results</a:t>
            </a:r>
            <a:endParaRPr sz="1600">
              <a:solidFill>
                <a:schemeClr val="dk2"/>
              </a:solidFill>
              <a:latin typeface="Roboto"/>
              <a:ea typeface="Roboto"/>
              <a:cs typeface="Roboto"/>
              <a:sym typeface="Roboto"/>
            </a:endParaRPr>
          </a:p>
          <a:p>
            <a:pPr indent="-330200" lvl="0" marL="914400" rtl="0" algn="l">
              <a:lnSpc>
                <a:spcPct val="115000"/>
              </a:lnSpc>
              <a:spcBef>
                <a:spcPts val="0"/>
              </a:spcBef>
              <a:spcAft>
                <a:spcPts val="0"/>
              </a:spcAft>
              <a:buClr>
                <a:schemeClr val="dk2"/>
              </a:buClr>
              <a:buSzPts val="1600"/>
              <a:buFont typeface="Roboto"/>
              <a:buChar char="-"/>
            </a:pPr>
            <a:r>
              <a:rPr lang="zh-HK" sz="1600">
                <a:solidFill>
                  <a:schemeClr val="dk2"/>
                </a:solidFill>
                <a:latin typeface="Roboto"/>
                <a:ea typeface="Roboto"/>
                <a:cs typeface="Roboto"/>
                <a:sym typeface="Roboto"/>
              </a:rPr>
              <a:t>Fast fitting performance (almost instant)</a:t>
            </a:r>
            <a:endParaRPr sz="1600">
              <a:solidFill>
                <a:schemeClr val="dk2"/>
              </a:solidFill>
              <a:latin typeface="Roboto"/>
              <a:ea typeface="Roboto"/>
              <a:cs typeface="Roboto"/>
              <a:sym typeface="Roboto"/>
            </a:endParaRPr>
          </a:p>
        </p:txBody>
      </p:sp>
      <p:sp>
        <p:nvSpPr>
          <p:cNvPr id="445" name="Google Shape;445;p38"/>
          <p:cNvSpPr txBox="1"/>
          <p:nvPr/>
        </p:nvSpPr>
        <p:spPr>
          <a:xfrm>
            <a:off x="0" y="4743300"/>
            <a:ext cx="6017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zh-HK" sz="1200">
                <a:solidFill>
                  <a:schemeClr val="dk2"/>
                </a:solidFill>
                <a:latin typeface="Roboto"/>
                <a:ea typeface="Roboto"/>
                <a:cs typeface="Roboto"/>
                <a:sym typeface="Roboto"/>
              </a:rPr>
              <a:t>[1] J Pons et al. https://github.com/jordipons/musicnn</a:t>
            </a:r>
            <a:endParaRPr sz="1200">
              <a:solidFill>
                <a:schemeClr val="dk2"/>
              </a:solidFill>
              <a:latin typeface="Roboto"/>
              <a:ea typeface="Roboto"/>
              <a:cs typeface="Roboto"/>
              <a:sym typeface="Roboto"/>
            </a:endParaRPr>
          </a:p>
        </p:txBody>
      </p:sp>
      <p:sp>
        <p:nvSpPr>
          <p:cNvPr id="446" name="Google Shape;446;p38"/>
          <p:cNvSpPr txBox="1"/>
          <p:nvPr/>
        </p:nvSpPr>
        <p:spPr>
          <a:xfrm>
            <a:off x="6384950" y="4712400"/>
            <a:ext cx="2683500" cy="431100"/>
          </a:xfrm>
          <a:prstGeom prst="rect">
            <a:avLst/>
          </a:prstGeom>
          <a:noFill/>
          <a:ln>
            <a:noFill/>
          </a:ln>
        </p:spPr>
        <p:txBody>
          <a:bodyPr anchorCtr="0" anchor="t" bIns="91425" lIns="91425" spcFirstLastPara="1" rIns="91425" wrap="square" tIns="91425">
            <a:spAutoFit/>
          </a:bodyPr>
          <a:lstStyle/>
          <a:p>
            <a:pPr indent="0" lvl="0" marL="457200" rtl="0" algn="r">
              <a:lnSpc>
                <a:spcPct val="115000"/>
              </a:lnSpc>
              <a:spcBef>
                <a:spcPts val="0"/>
              </a:spcBef>
              <a:spcAft>
                <a:spcPts val="1600"/>
              </a:spcAft>
              <a:buNone/>
            </a:pPr>
            <a:r>
              <a:rPr lang="zh-HK" sz="1600">
                <a:solidFill>
                  <a:schemeClr val="dk2"/>
                </a:solidFill>
                <a:latin typeface="Roboto"/>
                <a:ea typeface="Roboto"/>
                <a:cs typeface="Roboto"/>
                <a:sym typeface="Roboto"/>
              </a:rPr>
              <a:t>Dian Yuan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9"/>
          <p:cNvSpPr txBox="1"/>
          <p:nvPr>
            <p:ph type="title"/>
          </p:nvPr>
        </p:nvSpPr>
        <p:spPr>
          <a:xfrm>
            <a:off x="311700" y="132900"/>
            <a:ext cx="48744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Postprocessing Result</a:t>
            </a:r>
            <a:endParaRPr/>
          </a:p>
        </p:txBody>
      </p:sp>
      <p:sp>
        <p:nvSpPr>
          <p:cNvPr id="452" name="Google Shape;452;p39"/>
          <p:cNvSpPr txBox="1"/>
          <p:nvPr>
            <p:ph type="title"/>
          </p:nvPr>
        </p:nvSpPr>
        <p:spPr>
          <a:xfrm>
            <a:off x="114000" y="533775"/>
            <a:ext cx="9085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700"/>
              <a:t>__________________________________________________________________________________________</a:t>
            </a:r>
            <a:endParaRPr sz="1700"/>
          </a:p>
        </p:txBody>
      </p:sp>
      <p:pic>
        <p:nvPicPr>
          <p:cNvPr id="453" name="Google Shape;453;p39"/>
          <p:cNvPicPr preferRelativeResize="0"/>
          <p:nvPr/>
        </p:nvPicPr>
        <p:blipFill>
          <a:blip r:embed="rId3">
            <a:alphaModFix/>
          </a:blip>
          <a:stretch>
            <a:fillRect/>
          </a:stretch>
        </p:blipFill>
        <p:spPr>
          <a:xfrm>
            <a:off x="8437200" y="132900"/>
            <a:ext cx="395097" cy="607800"/>
          </a:xfrm>
          <a:prstGeom prst="rect">
            <a:avLst/>
          </a:prstGeom>
          <a:noFill/>
          <a:ln>
            <a:noFill/>
          </a:ln>
        </p:spPr>
      </p:pic>
      <p:grpSp>
        <p:nvGrpSpPr>
          <p:cNvPr id="454" name="Google Shape;454;p39"/>
          <p:cNvGrpSpPr/>
          <p:nvPr/>
        </p:nvGrpSpPr>
        <p:grpSpPr>
          <a:xfrm>
            <a:off x="1601287" y="1141587"/>
            <a:ext cx="5941427" cy="3681486"/>
            <a:chOff x="2890874" y="1063812"/>
            <a:chExt cx="5941427" cy="3681486"/>
          </a:xfrm>
        </p:grpSpPr>
        <p:pic>
          <p:nvPicPr>
            <p:cNvPr id="455" name="Google Shape;455;p39"/>
            <p:cNvPicPr preferRelativeResize="0"/>
            <p:nvPr/>
          </p:nvPicPr>
          <p:blipFill>
            <a:blip r:embed="rId4">
              <a:alphaModFix/>
            </a:blip>
            <a:stretch>
              <a:fillRect/>
            </a:stretch>
          </p:blipFill>
          <p:spPr>
            <a:xfrm>
              <a:off x="2890874" y="1063812"/>
              <a:ext cx="5941427" cy="3681486"/>
            </a:xfrm>
            <a:prstGeom prst="rect">
              <a:avLst/>
            </a:prstGeom>
            <a:noFill/>
            <a:ln>
              <a:noFill/>
            </a:ln>
          </p:spPr>
        </p:pic>
        <p:sp>
          <p:nvSpPr>
            <p:cNvPr id="456" name="Google Shape;456;p39"/>
            <p:cNvSpPr/>
            <p:nvPr/>
          </p:nvSpPr>
          <p:spPr>
            <a:xfrm>
              <a:off x="6205150" y="1445125"/>
              <a:ext cx="1499100" cy="3267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9"/>
            <p:cNvSpPr/>
            <p:nvPr/>
          </p:nvSpPr>
          <p:spPr>
            <a:xfrm>
              <a:off x="3204663" y="1445125"/>
              <a:ext cx="2953200" cy="3267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 name="Google Shape;458;p39"/>
          <p:cNvSpPr txBox="1"/>
          <p:nvPr/>
        </p:nvSpPr>
        <p:spPr>
          <a:xfrm>
            <a:off x="0" y="851575"/>
            <a:ext cx="2525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a:latin typeface="Roboto"/>
                <a:ea typeface="Roboto"/>
                <a:cs typeface="Roboto"/>
                <a:sym typeface="Roboto"/>
              </a:rPr>
              <a:t>Music pieces from the same author are identified as inliers</a:t>
            </a:r>
            <a:endParaRPr>
              <a:latin typeface="Roboto"/>
              <a:ea typeface="Roboto"/>
              <a:cs typeface="Roboto"/>
              <a:sym typeface="Roboto"/>
            </a:endParaRPr>
          </a:p>
        </p:txBody>
      </p:sp>
      <p:sp>
        <p:nvSpPr>
          <p:cNvPr id="459" name="Google Shape;459;p39"/>
          <p:cNvSpPr txBox="1"/>
          <p:nvPr/>
        </p:nvSpPr>
        <p:spPr>
          <a:xfrm>
            <a:off x="6453600" y="851575"/>
            <a:ext cx="2745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a:latin typeface="Roboto"/>
                <a:ea typeface="Roboto"/>
                <a:cs typeface="Roboto"/>
                <a:sym typeface="Roboto"/>
              </a:rPr>
              <a:t>While pieces from various other authors are identified as outliers</a:t>
            </a:r>
            <a:endParaRPr>
              <a:latin typeface="Roboto"/>
              <a:ea typeface="Roboto"/>
              <a:cs typeface="Roboto"/>
              <a:sym typeface="Roboto"/>
            </a:endParaRPr>
          </a:p>
          <a:p>
            <a:pPr indent="0" lvl="0" marL="0" rtl="0" algn="l">
              <a:spcBef>
                <a:spcPts val="0"/>
              </a:spcBef>
              <a:spcAft>
                <a:spcPts val="0"/>
              </a:spcAft>
              <a:buNone/>
            </a:pPr>
            <a:r>
              <a:rPr lang="zh-HK">
                <a:latin typeface="Roboto"/>
                <a:ea typeface="Roboto"/>
                <a:cs typeface="Roboto"/>
                <a:sym typeface="Roboto"/>
              </a:rPr>
              <a:t>(around 90% </a:t>
            </a:r>
            <a:r>
              <a:rPr lang="zh-HK">
                <a:latin typeface="Roboto"/>
                <a:ea typeface="Roboto"/>
                <a:cs typeface="Roboto"/>
                <a:sym typeface="Roboto"/>
              </a:rPr>
              <a:t>percision </a:t>
            </a:r>
            <a:r>
              <a:rPr lang="zh-HK">
                <a:latin typeface="Roboto"/>
                <a:ea typeface="Roboto"/>
                <a:cs typeface="Roboto"/>
                <a:sym typeface="Roboto"/>
              </a:rPr>
              <a:t>for distinctively different genre)</a:t>
            </a:r>
            <a:endParaRPr>
              <a:latin typeface="Roboto"/>
              <a:ea typeface="Roboto"/>
              <a:cs typeface="Roboto"/>
              <a:sym typeface="Roboto"/>
            </a:endParaRPr>
          </a:p>
        </p:txBody>
      </p:sp>
      <p:sp>
        <p:nvSpPr>
          <p:cNvPr id="460" name="Google Shape;460;p39"/>
          <p:cNvSpPr txBox="1"/>
          <p:nvPr/>
        </p:nvSpPr>
        <p:spPr>
          <a:xfrm>
            <a:off x="6384950" y="4712400"/>
            <a:ext cx="2683500" cy="431100"/>
          </a:xfrm>
          <a:prstGeom prst="rect">
            <a:avLst/>
          </a:prstGeom>
          <a:noFill/>
          <a:ln>
            <a:noFill/>
          </a:ln>
        </p:spPr>
        <p:txBody>
          <a:bodyPr anchorCtr="0" anchor="t" bIns="91425" lIns="91425" spcFirstLastPara="1" rIns="91425" wrap="square" tIns="91425">
            <a:spAutoFit/>
          </a:bodyPr>
          <a:lstStyle/>
          <a:p>
            <a:pPr indent="0" lvl="0" marL="457200" rtl="0" algn="r">
              <a:lnSpc>
                <a:spcPct val="115000"/>
              </a:lnSpc>
              <a:spcBef>
                <a:spcPts val="0"/>
              </a:spcBef>
              <a:spcAft>
                <a:spcPts val="1600"/>
              </a:spcAft>
              <a:buNone/>
            </a:pPr>
            <a:r>
              <a:rPr lang="zh-HK" sz="1600">
                <a:solidFill>
                  <a:schemeClr val="dk2"/>
                </a:solidFill>
                <a:latin typeface="Roboto"/>
                <a:ea typeface="Roboto"/>
                <a:cs typeface="Roboto"/>
                <a:sym typeface="Roboto"/>
              </a:rPr>
              <a:t>Dian Yuan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0"/>
          <p:cNvSpPr txBox="1"/>
          <p:nvPr>
            <p:ph type="title"/>
          </p:nvPr>
        </p:nvSpPr>
        <p:spPr>
          <a:xfrm>
            <a:off x="311700" y="132900"/>
            <a:ext cx="48744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Use Dimentional OD Score</a:t>
            </a:r>
            <a:endParaRPr/>
          </a:p>
        </p:txBody>
      </p:sp>
      <p:sp>
        <p:nvSpPr>
          <p:cNvPr id="466" name="Google Shape;466;p40"/>
          <p:cNvSpPr txBox="1"/>
          <p:nvPr>
            <p:ph type="title"/>
          </p:nvPr>
        </p:nvSpPr>
        <p:spPr>
          <a:xfrm>
            <a:off x="114000" y="533775"/>
            <a:ext cx="9085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700"/>
              <a:t>__________________________________________________________________________________________</a:t>
            </a:r>
            <a:endParaRPr sz="1700"/>
          </a:p>
        </p:txBody>
      </p:sp>
      <p:pic>
        <p:nvPicPr>
          <p:cNvPr id="467" name="Google Shape;467;p40"/>
          <p:cNvPicPr preferRelativeResize="0"/>
          <p:nvPr/>
        </p:nvPicPr>
        <p:blipFill>
          <a:blip r:embed="rId3">
            <a:alphaModFix/>
          </a:blip>
          <a:stretch>
            <a:fillRect/>
          </a:stretch>
        </p:blipFill>
        <p:spPr>
          <a:xfrm>
            <a:off x="8437200" y="132900"/>
            <a:ext cx="395097" cy="607800"/>
          </a:xfrm>
          <a:prstGeom prst="rect">
            <a:avLst/>
          </a:prstGeom>
          <a:noFill/>
          <a:ln>
            <a:noFill/>
          </a:ln>
        </p:spPr>
      </p:pic>
      <p:sp>
        <p:nvSpPr>
          <p:cNvPr id="468" name="Google Shape;468;p40"/>
          <p:cNvSpPr txBox="1"/>
          <p:nvPr/>
        </p:nvSpPr>
        <p:spPr>
          <a:xfrm>
            <a:off x="172000" y="1194325"/>
            <a:ext cx="7365000" cy="169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HK" sz="1600">
                <a:solidFill>
                  <a:schemeClr val="dk2"/>
                </a:solidFill>
                <a:latin typeface="Roboto"/>
                <a:ea typeface="Roboto"/>
                <a:cs typeface="Roboto"/>
                <a:sym typeface="Roboto"/>
              </a:rPr>
              <a:t>COPOD Algorithm: Sum of Dimentional OD Scores -&gt; Total OD Score</a:t>
            </a:r>
            <a:endParaRPr sz="1600">
              <a:solidFill>
                <a:schemeClr val="dk2"/>
              </a:solidFill>
              <a:latin typeface="Roboto"/>
              <a:ea typeface="Roboto"/>
              <a:cs typeface="Roboto"/>
              <a:sym typeface="Roboto"/>
            </a:endParaRPr>
          </a:p>
          <a:p>
            <a:pPr indent="-330200" lvl="0" marL="914400" rtl="0" algn="l">
              <a:lnSpc>
                <a:spcPct val="115000"/>
              </a:lnSpc>
              <a:spcBef>
                <a:spcPts val="1600"/>
              </a:spcBef>
              <a:spcAft>
                <a:spcPts val="0"/>
              </a:spcAft>
              <a:buClr>
                <a:schemeClr val="dk2"/>
              </a:buClr>
              <a:buSzPts val="1600"/>
              <a:buFont typeface="Roboto"/>
              <a:buChar char="-"/>
            </a:pPr>
            <a:r>
              <a:rPr lang="zh-HK" sz="1600">
                <a:solidFill>
                  <a:schemeClr val="dk2"/>
                </a:solidFill>
                <a:latin typeface="Roboto"/>
                <a:ea typeface="Roboto"/>
                <a:cs typeface="Roboto"/>
                <a:sym typeface="Roboto"/>
              </a:rPr>
              <a:t>Can be utilized to provide explainability</a:t>
            </a:r>
            <a:endParaRPr sz="1600">
              <a:solidFill>
                <a:schemeClr val="dk2"/>
              </a:solidFill>
              <a:latin typeface="Roboto"/>
              <a:ea typeface="Roboto"/>
              <a:cs typeface="Roboto"/>
              <a:sym typeface="Roboto"/>
            </a:endParaRPr>
          </a:p>
          <a:p>
            <a:pPr indent="-330200" lvl="0" marL="914400" rtl="0" algn="l">
              <a:lnSpc>
                <a:spcPct val="115000"/>
              </a:lnSpc>
              <a:spcBef>
                <a:spcPts val="0"/>
              </a:spcBef>
              <a:spcAft>
                <a:spcPts val="0"/>
              </a:spcAft>
              <a:buClr>
                <a:schemeClr val="dk2"/>
              </a:buClr>
              <a:buSzPts val="1600"/>
              <a:buFont typeface="Roboto"/>
              <a:buChar char="-"/>
            </a:pPr>
            <a:r>
              <a:rPr lang="zh-HK" sz="1600">
                <a:solidFill>
                  <a:schemeClr val="dk2"/>
                </a:solidFill>
                <a:latin typeface="Roboto"/>
                <a:ea typeface="Roboto"/>
                <a:cs typeface="Roboto"/>
                <a:sym typeface="Roboto"/>
              </a:rPr>
              <a:t>Apply use-case-specific modification</a:t>
            </a:r>
            <a:endParaRPr sz="1600">
              <a:solidFill>
                <a:schemeClr val="dk2"/>
              </a:solidFill>
              <a:latin typeface="Roboto"/>
              <a:ea typeface="Roboto"/>
              <a:cs typeface="Roboto"/>
              <a:sym typeface="Roboto"/>
            </a:endParaRPr>
          </a:p>
          <a:p>
            <a:pPr indent="0" lvl="0" marL="0" rtl="0" algn="l">
              <a:lnSpc>
                <a:spcPct val="115000"/>
              </a:lnSpc>
              <a:spcBef>
                <a:spcPts val="1600"/>
              </a:spcBef>
              <a:spcAft>
                <a:spcPts val="1600"/>
              </a:spcAft>
              <a:buNone/>
            </a:pPr>
            <a:r>
              <a:rPr lang="zh-HK" sz="1600">
                <a:solidFill>
                  <a:schemeClr val="dk2"/>
                </a:solidFill>
                <a:latin typeface="Roboto"/>
                <a:ea typeface="Roboto"/>
                <a:cs typeface="Roboto"/>
                <a:sym typeface="Roboto"/>
              </a:rPr>
              <a:t>Weighting of Dimentional OD Score with Genre Likelihood Differences</a:t>
            </a:r>
            <a:endParaRPr sz="1600">
              <a:solidFill>
                <a:schemeClr val="dk2"/>
              </a:solidFill>
              <a:latin typeface="Roboto"/>
              <a:ea typeface="Roboto"/>
              <a:cs typeface="Roboto"/>
              <a:sym typeface="Roboto"/>
            </a:endParaRPr>
          </a:p>
        </p:txBody>
      </p:sp>
      <p:pic>
        <p:nvPicPr>
          <p:cNvPr id="469" name="Google Shape;469;p40"/>
          <p:cNvPicPr preferRelativeResize="0"/>
          <p:nvPr/>
        </p:nvPicPr>
        <p:blipFill>
          <a:blip r:embed="rId4">
            <a:alphaModFix/>
          </a:blip>
          <a:stretch>
            <a:fillRect/>
          </a:stretch>
        </p:blipFill>
        <p:spPr>
          <a:xfrm>
            <a:off x="895400" y="2938175"/>
            <a:ext cx="6229350" cy="581025"/>
          </a:xfrm>
          <a:prstGeom prst="rect">
            <a:avLst/>
          </a:prstGeom>
          <a:noFill/>
          <a:ln>
            <a:noFill/>
          </a:ln>
        </p:spPr>
      </p:pic>
      <p:sp>
        <p:nvSpPr>
          <p:cNvPr id="470" name="Google Shape;470;p40"/>
          <p:cNvSpPr txBox="1"/>
          <p:nvPr/>
        </p:nvSpPr>
        <p:spPr>
          <a:xfrm>
            <a:off x="172000" y="3622325"/>
            <a:ext cx="6911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sz="1600">
                <a:solidFill>
                  <a:srgbClr val="434343"/>
                </a:solidFill>
                <a:latin typeface="Roboto"/>
                <a:ea typeface="Roboto"/>
                <a:cs typeface="Roboto"/>
                <a:sym typeface="Roboto"/>
              </a:rPr>
              <a:t>It makes OD scores more reasonable</a:t>
            </a:r>
            <a:endParaRPr sz="1600">
              <a:solidFill>
                <a:srgbClr val="434343"/>
              </a:solidFill>
              <a:latin typeface="Roboto"/>
              <a:ea typeface="Roboto"/>
              <a:cs typeface="Roboto"/>
              <a:sym typeface="Roboto"/>
            </a:endParaRPr>
          </a:p>
          <a:p>
            <a:pPr indent="-330200" lvl="0" marL="914400" rtl="0" algn="l">
              <a:spcBef>
                <a:spcPts val="0"/>
              </a:spcBef>
              <a:spcAft>
                <a:spcPts val="0"/>
              </a:spcAft>
              <a:buClr>
                <a:srgbClr val="434343"/>
              </a:buClr>
              <a:buSzPts val="1600"/>
              <a:buFont typeface="Roboto"/>
              <a:buChar char="-"/>
            </a:pPr>
            <a:r>
              <a:rPr lang="zh-HK" sz="1600">
                <a:solidFill>
                  <a:srgbClr val="434343"/>
                </a:solidFill>
                <a:latin typeface="Roboto"/>
                <a:ea typeface="Roboto"/>
                <a:cs typeface="Roboto"/>
                <a:sym typeface="Roboto"/>
              </a:rPr>
              <a:t>Greater difference of Genre Likelihood leads to larger OD scores</a:t>
            </a:r>
            <a:endParaRPr sz="1600">
              <a:solidFill>
                <a:srgbClr val="434343"/>
              </a:solidFill>
              <a:latin typeface="Roboto"/>
              <a:ea typeface="Roboto"/>
              <a:cs typeface="Roboto"/>
              <a:sym typeface="Roboto"/>
            </a:endParaRPr>
          </a:p>
        </p:txBody>
      </p:sp>
      <p:sp>
        <p:nvSpPr>
          <p:cNvPr id="471" name="Google Shape;471;p40"/>
          <p:cNvSpPr txBox="1"/>
          <p:nvPr/>
        </p:nvSpPr>
        <p:spPr>
          <a:xfrm>
            <a:off x="6384950" y="4712400"/>
            <a:ext cx="2683500" cy="431100"/>
          </a:xfrm>
          <a:prstGeom prst="rect">
            <a:avLst/>
          </a:prstGeom>
          <a:noFill/>
          <a:ln>
            <a:noFill/>
          </a:ln>
        </p:spPr>
        <p:txBody>
          <a:bodyPr anchorCtr="0" anchor="t" bIns="91425" lIns="91425" spcFirstLastPara="1" rIns="91425" wrap="square" tIns="91425">
            <a:spAutoFit/>
          </a:bodyPr>
          <a:lstStyle/>
          <a:p>
            <a:pPr indent="0" lvl="0" marL="457200" rtl="0" algn="r">
              <a:lnSpc>
                <a:spcPct val="115000"/>
              </a:lnSpc>
              <a:spcBef>
                <a:spcPts val="0"/>
              </a:spcBef>
              <a:spcAft>
                <a:spcPts val="1600"/>
              </a:spcAft>
              <a:buNone/>
            </a:pPr>
            <a:r>
              <a:rPr lang="zh-HK" sz="1600">
                <a:solidFill>
                  <a:schemeClr val="dk2"/>
                </a:solidFill>
                <a:latin typeface="Roboto"/>
                <a:ea typeface="Roboto"/>
                <a:cs typeface="Roboto"/>
                <a:sym typeface="Roboto"/>
              </a:rPr>
              <a:t>Dian Yuan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1"/>
          <p:cNvSpPr txBox="1"/>
          <p:nvPr>
            <p:ph type="title"/>
          </p:nvPr>
        </p:nvSpPr>
        <p:spPr>
          <a:xfrm>
            <a:off x="311700" y="132900"/>
            <a:ext cx="48744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Unweighted Results</a:t>
            </a:r>
            <a:endParaRPr/>
          </a:p>
        </p:txBody>
      </p:sp>
      <p:sp>
        <p:nvSpPr>
          <p:cNvPr id="477" name="Google Shape;477;p41"/>
          <p:cNvSpPr txBox="1"/>
          <p:nvPr>
            <p:ph type="title"/>
          </p:nvPr>
        </p:nvSpPr>
        <p:spPr>
          <a:xfrm>
            <a:off x="114000" y="533775"/>
            <a:ext cx="9085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700"/>
              <a:t>__________________________________________________________________________________________</a:t>
            </a:r>
            <a:endParaRPr sz="1700"/>
          </a:p>
        </p:txBody>
      </p:sp>
      <p:pic>
        <p:nvPicPr>
          <p:cNvPr id="478" name="Google Shape;478;p41"/>
          <p:cNvPicPr preferRelativeResize="0"/>
          <p:nvPr/>
        </p:nvPicPr>
        <p:blipFill>
          <a:blip r:embed="rId3">
            <a:alphaModFix/>
          </a:blip>
          <a:stretch>
            <a:fillRect/>
          </a:stretch>
        </p:blipFill>
        <p:spPr>
          <a:xfrm>
            <a:off x="8437200" y="132900"/>
            <a:ext cx="395097" cy="607800"/>
          </a:xfrm>
          <a:prstGeom prst="rect">
            <a:avLst/>
          </a:prstGeom>
          <a:noFill/>
          <a:ln>
            <a:noFill/>
          </a:ln>
        </p:spPr>
      </p:pic>
      <p:sp>
        <p:nvSpPr>
          <p:cNvPr id="479" name="Google Shape;479;p41"/>
          <p:cNvSpPr txBox="1"/>
          <p:nvPr/>
        </p:nvSpPr>
        <p:spPr>
          <a:xfrm>
            <a:off x="172000" y="1194325"/>
            <a:ext cx="8337000" cy="120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HK" sz="1600">
                <a:solidFill>
                  <a:schemeClr val="dk2"/>
                </a:solidFill>
                <a:latin typeface="Roboto"/>
                <a:ea typeface="Roboto"/>
                <a:cs typeface="Roboto"/>
                <a:sym typeface="Roboto"/>
              </a:rPr>
              <a:t>For the only female-vocalist song in an instrumental album:</a:t>
            </a:r>
            <a:endParaRPr sz="1600">
              <a:solidFill>
                <a:schemeClr val="dk2"/>
              </a:solidFill>
              <a:latin typeface="Roboto"/>
              <a:ea typeface="Roboto"/>
              <a:cs typeface="Roboto"/>
              <a:sym typeface="Roboto"/>
            </a:endParaRPr>
          </a:p>
          <a:p>
            <a:pPr indent="-330200" lvl="0" marL="914400" rtl="0" algn="l">
              <a:lnSpc>
                <a:spcPct val="115000"/>
              </a:lnSpc>
              <a:spcBef>
                <a:spcPts val="1600"/>
              </a:spcBef>
              <a:spcAft>
                <a:spcPts val="0"/>
              </a:spcAft>
              <a:buClr>
                <a:schemeClr val="dk2"/>
              </a:buClr>
              <a:buSzPts val="1600"/>
              <a:buFont typeface="Roboto"/>
              <a:buChar char="-"/>
            </a:pPr>
            <a:r>
              <a:rPr lang="zh-HK" sz="1600">
                <a:solidFill>
                  <a:schemeClr val="dk2"/>
                </a:solidFill>
                <a:latin typeface="Roboto"/>
                <a:ea typeface="Roboto"/>
                <a:cs typeface="Roboto"/>
                <a:sym typeface="Roboto"/>
              </a:rPr>
              <a:t>Before weighting, genre OD scores contributes relatively the same</a:t>
            </a:r>
            <a:endParaRPr sz="1600">
              <a:solidFill>
                <a:schemeClr val="dk2"/>
              </a:solidFill>
              <a:latin typeface="Roboto"/>
              <a:ea typeface="Roboto"/>
              <a:cs typeface="Roboto"/>
              <a:sym typeface="Roboto"/>
            </a:endParaRPr>
          </a:p>
          <a:p>
            <a:pPr indent="-330200" lvl="0" marL="914400" rtl="0" algn="l">
              <a:lnSpc>
                <a:spcPct val="115000"/>
              </a:lnSpc>
              <a:spcBef>
                <a:spcPts val="0"/>
              </a:spcBef>
              <a:spcAft>
                <a:spcPts val="0"/>
              </a:spcAft>
              <a:buClr>
                <a:schemeClr val="dk2"/>
              </a:buClr>
              <a:buSzPts val="1600"/>
              <a:buFont typeface="Roboto"/>
              <a:buChar char="-"/>
            </a:pPr>
            <a:r>
              <a:rPr lang="zh-HK" sz="1600">
                <a:solidFill>
                  <a:schemeClr val="dk2"/>
                </a:solidFill>
                <a:latin typeface="Roboto"/>
                <a:ea typeface="Roboto"/>
                <a:cs typeface="Roboto"/>
                <a:sym typeface="Roboto"/>
              </a:rPr>
              <a:t>Feature with minor difference can result in high OD score (eg. male vocalists)</a:t>
            </a:r>
            <a:endParaRPr sz="1600">
              <a:solidFill>
                <a:schemeClr val="dk2"/>
              </a:solidFill>
              <a:latin typeface="Roboto"/>
              <a:ea typeface="Roboto"/>
              <a:cs typeface="Roboto"/>
              <a:sym typeface="Roboto"/>
            </a:endParaRPr>
          </a:p>
        </p:txBody>
      </p:sp>
      <p:pic>
        <p:nvPicPr>
          <p:cNvPr id="480" name="Google Shape;480;p41"/>
          <p:cNvPicPr preferRelativeResize="0"/>
          <p:nvPr/>
        </p:nvPicPr>
        <p:blipFill rotWithShape="1">
          <a:blip r:embed="rId4">
            <a:alphaModFix/>
          </a:blip>
          <a:srcRect b="0" l="0" r="0" t="2171"/>
          <a:stretch/>
        </p:blipFill>
        <p:spPr>
          <a:xfrm>
            <a:off x="1096213" y="2425100"/>
            <a:ext cx="6951575" cy="2512625"/>
          </a:xfrm>
          <a:prstGeom prst="rect">
            <a:avLst/>
          </a:prstGeom>
          <a:noFill/>
          <a:ln>
            <a:noFill/>
          </a:ln>
        </p:spPr>
      </p:pic>
      <p:sp>
        <p:nvSpPr>
          <p:cNvPr id="481" name="Google Shape;481;p41"/>
          <p:cNvSpPr txBox="1"/>
          <p:nvPr/>
        </p:nvSpPr>
        <p:spPr>
          <a:xfrm>
            <a:off x="6384950" y="4712400"/>
            <a:ext cx="2683500" cy="431100"/>
          </a:xfrm>
          <a:prstGeom prst="rect">
            <a:avLst/>
          </a:prstGeom>
          <a:noFill/>
          <a:ln>
            <a:noFill/>
          </a:ln>
        </p:spPr>
        <p:txBody>
          <a:bodyPr anchorCtr="0" anchor="t" bIns="91425" lIns="91425" spcFirstLastPara="1" rIns="91425" wrap="square" tIns="91425">
            <a:spAutoFit/>
          </a:bodyPr>
          <a:lstStyle/>
          <a:p>
            <a:pPr indent="0" lvl="0" marL="457200" rtl="0" algn="r">
              <a:lnSpc>
                <a:spcPct val="115000"/>
              </a:lnSpc>
              <a:spcBef>
                <a:spcPts val="0"/>
              </a:spcBef>
              <a:spcAft>
                <a:spcPts val="1600"/>
              </a:spcAft>
              <a:buNone/>
            </a:pPr>
            <a:r>
              <a:rPr lang="zh-HK" sz="1600">
                <a:solidFill>
                  <a:schemeClr val="dk2"/>
                </a:solidFill>
                <a:latin typeface="Roboto"/>
                <a:ea typeface="Roboto"/>
                <a:cs typeface="Roboto"/>
                <a:sym typeface="Roboto"/>
              </a:rPr>
              <a:t>Dian Yuan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311700" y="132900"/>
            <a:ext cx="51621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INTRODUCTION</a:t>
            </a:r>
            <a:endParaRPr/>
          </a:p>
        </p:txBody>
      </p:sp>
      <p:sp>
        <p:nvSpPr>
          <p:cNvPr id="100" name="Google Shape;100;p15"/>
          <p:cNvSpPr txBox="1"/>
          <p:nvPr>
            <p:ph type="title"/>
          </p:nvPr>
        </p:nvSpPr>
        <p:spPr>
          <a:xfrm>
            <a:off x="114000" y="533775"/>
            <a:ext cx="9085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700"/>
              <a:t>__________________________________________________________________________________________</a:t>
            </a:r>
            <a:endParaRPr sz="1700"/>
          </a:p>
        </p:txBody>
      </p:sp>
      <p:pic>
        <p:nvPicPr>
          <p:cNvPr id="101" name="Google Shape;101;p15"/>
          <p:cNvPicPr preferRelativeResize="0"/>
          <p:nvPr/>
        </p:nvPicPr>
        <p:blipFill>
          <a:blip r:embed="rId3">
            <a:alphaModFix/>
          </a:blip>
          <a:stretch>
            <a:fillRect/>
          </a:stretch>
        </p:blipFill>
        <p:spPr>
          <a:xfrm>
            <a:off x="8437200" y="132900"/>
            <a:ext cx="395097" cy="607800"/>
          </a:xfrm>
          <a:prstGeom prst="rect">
            <a:avLst/>
          </a:prstGeom>
          <a:noFill/>
          <a:ln>
            <a:noFill/>
          </a:ln>
        </p:spPr>
      </p:pic>
      <p:sp>
        <p:nvSpPr>
          <p:cNvPr id="102" name="Google Shape;102;p15"/>
          <p:cNvSpPr txBox="1"/>
          <p:nvPr/>
        </p:nvSpPr>
        <p:spPr>
          <a:xfrm>
            <a:off x="6384950" y="4712400"/>
            <a:ext cx="2683500" cy="431100"/>
          </a:xfrm>
          <a:prstGeom prst="rect">
            <a:avLst/>
          </a:prstGeom>
          <a:noFill/>
          <a:ln>
            <a:noFill/>
          </a:ln>
        </p:spPr>
        <p:txBody>
          <a:bodyPr anchorCtr="0" anchor="t" bIns="91425" lIns="91425" spcFirstLastPara="1" rIns="91425" wrap="square" tIns="91425">
            <a:spAutoFit/>
          </a:bodyPr>
          <a:lstStyle/>
          <a:p>
            <a:pPr indent="0" lvl="0" marL="457200" rtl="0" algn="r">
              <a:lnSpc>
                <a:spcPct val="115000"/>
              </a:lnSpc>
              <a:spcBef>
                <a:spcPts val="0"/>
              </a:spcBef>
              <a:spcAft>
                <a:spcPts val="1600"/>
              </a:spcAft>
              <a:buNone/>
            </a:pPr>
            <a:r>
              <a:rPr lang="zh-HK" sz="1600">
                <a:solidFill>
                  <a:schemeClr val="dk2"/>
                </a:solidFill>
                <a:latin typeface="Roboto"/>
                <a:ea typeface="Roboto"/>
                <a:cs typeface="Roboto"/>
                <a:sym typeface="Roboto"/>
              </a:rPr>
              <a:t>WANG, Weihong</a:t>
            </a:r>
            <a:endParaRPr/>
          </a:p>
        </p:txBody>
      </p:sp>
      <p:sp>
        <p:nvSpPr>
          <p:cNvPr id="103" name="Google Shape;103;p15"/>
          <p:cNvSpPr txBox="1"/>
          <p:nvPr/>
        </p:nvSpPr>
        <p:spPr>
          <a:xfrm>
            <a:off x="172000" y="1194325"/>
            <a:ext cx="6017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t/>
            </a:r>
            <a:endParaRPr sz="1600">
              <a:solidFill>
                <a:schemeClr val="dk2"/>
              </a:solidFill>
              <a:latin typeface="Roboto"/>
              <a:ea typeface="Roboto"/>
              <a:cs typeface="Roboto"/>
              <a:sym typeface="Roboto"/>
            </a:endParaRPr>
          </a:p>
        </p:txBody>
      </p:sp>
      <p:sp>
        <p:nvSpPr>
          <p:cNvPr id="104" name="Google Shape;104;p15"/>
          <p:cNvSpPr txBox="1"/>
          <p:nvPr>
            <p:ph type="title"/>
          </p:nvPr>
        </p:nvSpPr>
        <p:spPr>
          <a:xfrm>
            <a:off x="1269125" y="1348150"/>
            <a:ext cx="4045200" cy="6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2600"/>
              <a:t>Related Knowledge</a:t>
            </a:r>
            <a:endParaRPr sz="2600"/>
          </a:p>
        </p:txBody>
      </p:sp>
      <p:sp>
        <p:nvSpPr>
          <p:cNvPr id="105" name="Google Shape;105;p15"/>
          <p:cNvSpPr txBox="1"/>
          <p:nvPr>
            <p:ph idx="4294967295" type="body"/>
          </p:nvPr>
        </p:nvSpPr>
        <p:spPr>
          <a:xfrm>
            <a:off x="4772550" y="1079875"/>
            <a:ext cx="3837000" cy="1258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zh-HK"/>
              <a:t>Inverse Sampling</a:t>
            </a:r>
            <a:endParaRPr/>
          </a:p>
          <a:p>
            <a:pPr indent="-342900" lvl="0" marL="457200" rtl="0" algn="l">
              <a:spcBef>
                <a:spcPts val="0"/>
              </a:spcBef>
              <a:spcAft>
                <a:spcPts val="0"/>
              </a:spcAft>
              <a:buSzPts val="1800"/>
              <a:buAutoNum type="arabicPeriod"/>
            </a:pPr>
            <a:r>
              <a:rPr lang="zh-HK"/>
              <a:t>Copula Description</a:t>
            </a:r>
            <a:endParaRPr/>
          </a:p>
          <a:p>
            <a:pPr indent="-342900" lvl="0" marL="457200" rtl="0" algn="l">
              <a:spcBef>
                <a:spcPts val="0"/>
              </a:spcBef>
              <a:spcAft>
                <a:spcPts val="0"/>
              </a:spcAft>
              <a:buSzPts val="1800"/>
              <a:buAutoNum type="arabicPeriod"/>
            </a:pPr>
            <a:r>
              <a:rPr lang="zh-HK"/>
              <a:t>COPOD Algorithm</a:t>
            </a:r>
            <a:endParaRPr/>
          </a:p>
        </p:txBody>
      </p:sp>
      <p:sp>
        <p:nvSpPr>
          <p:cNvPr id="106" name="Google Shape;106;p15"/>
          <p:cNvSpPr txBox="1"/>
          <p:nvPr>
            <p:ph type="title"/>
          </p:nvPr>
        </p:nvSpPr>
        <p:spPr>
          <a:xfrm>
            <a:off x="1269125" y="2583250"/>
            <a:ext cx="4045200" cy="6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2600"/>
              <a:t>Implementation</a:t>
            </a:r>
            <a:endParaRPr sz="2600"/>
          </a:p>
        </p:txBody>
      </p:sp>
      <p:sp>
        <p:nvSpPr>
          <p:cNvPr id="107" name="Google Shape;107;p15"/>
          <p:cNvSpPr txBox="1"/>
          <p:nvPr>
            <p:ph idx="4294967295" type="body"/>
          </p:nvPr>
        </p:nvSpPr>
        <p:spPr>
          <a:xfrm>
            <a:off x="4772550" y="2518563"/>
            <a:ext cx="3837000" cy="1258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zh-HK"/>
              <a:t>Compute empirical copula</a:t>
            </a:r>
            <a:endParaRPr/>
          </a:p>
          <a:p>
            <a:pPr indent="-342900" lvl="0" marL="457200" rtl="0" algn="l">
              <a:spcBef>
                <a:spcPts val="0"/>
              </a:spcBef>
              <a:spcAft>
                <a:spcPts val="0"/>
              </a:spcAft>
              <a:buSzPts val="1800"/>
              <a:buAutoNum type="arabicPeriod"/>
            </a:pPr>
            <a:r>
              <a:rPr lang="zh-HK"/>
              <a:t>Output outliers</a:t>
            </a:r>
            <a:endParaRPr/>
          </a:p>
        </p:txBody>
      </p:sp>
      <p:sp>
        <p:nvSpPr>
          <p:cNvPr id="108" name="Google Shape;108;p15"/>
          <p:cNvSpPr txBox="1"/>
          <p:nvPr>
            <p:ph type="title"/>
          </p:nvPr>
        </p:nvSpPr>
        <p:spPr>
          <a:xfrm>
            <a:off x="1269125" y="3730175"/>
            <a:ext cx="4045200" cy="6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2600"/>
              <a:t>Application</a:t>
            </a:r>
            <a:endParaRPr sz="2600"/>
          </a:p>
        </p:txBody>
      </p:sp>
      <p:sp>
        <p:nvSpPr>
          <p:cNvPr id="109" name="Google Shape;109;p15"/>
          <p:cNvSpPr txBox="1"/>
          <p:nvPr>
            <p:ph idx="4294967295" type="body"/>
          </p:nvPr>
        </p:nvSpPr>
        <p:spPr>
          <a:xfrm>
            <a:off x="4772550" y="3454200"/>
            <a:ext cx="3837000" cy="1258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zh-HK"/>
              <a:t>Image Application</a:t>
            </a:r>
            <a:endParaRPr/>
          </a:p>
          <a:p>
            <a:pPr indent="-342900" lvl="0" marL="457200" rtl="0" algn="l">
              <a:spcBef>
                <a:spcPts val="0"/>
              </a:spcBef>
              <a:spcAft>
                <a:spcPts val="0"/>
              </a:spcAft>
              <a:buSzPts val="1800"/>
              <a:buAutoNum type="arabicPeriod"/>
            </a:pPr>
            <a:r>
              <a:rPr lang="zh-HK"/>
              <a:t>Audio Application</a:t>
            </a:r>
            <a:endParaRPr/>
          </a:p>
          <a:p>
            <a:pPr indent="-342900" lvl="0" marL="457200" rtl="0" algn="l">
              <a:spcBef>
                <a:spcPts val="0"/>
              </a:spcBef>
              <a:spcAft>
                <a:spcPts val="0"/>
              </a:spcAft>
              <a:buSzPts val="1800"/>
              <a:buAutoNum type="arabicPeriod"/>
            </a:pPr>
            <a:r>
              <a:rPr lang="zh-HK"/>
              <a:t>Text Application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2"/>
          <p:cNvSpPr txBox="1"/>
          <p:nvPr>
            <p:ph type="title"/>
          </p:nvPr>
        </p:nvSpPr>
        <p:spPr>
          <a:xfrm>
            <a:off x="311700" y="132900"/>
            <a:ext cx="48744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Weighted Results</a:t>
            </a:r>
            <a:endParaRPr/>
          </a:p>
        </p:txBody>
      </p:sp>
      <p:sp>
        <p:nvSpPr>
          <p:cNvPr id="487" name="Google Shape;487;p42"/>
          <p:cNvSpPr txBox="1"/>
          <p:nvPr>
            <p:ph type="title"/>
          </p:nvPr>
        </p:nvSpPr>
        <p:spPr>
          <a:xfrm>
            <a:off x="114000" y="533775"/>
            <a:ext cx="9085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700"/>
              <a:t>__________________________________________________________________________________________</a:t>
            </a:r>
            <a:endParaRPr sz="1700"/>
          </a:p>
        </p:txBody>
      </p:sp>
      <p:pic>
        <p:nvPicPr>
          <p:cNvPr id="488" name="Google Shape;488;p42"/>
          <p:cNvPicPr preferRelativeResize="0"/>
          <p:nvPr/>
        </p:nvPicPr>
        <p:blipFill>
          <a:blip r:embed="rId3">
            <a:alphaModFix/>
          </a:blip>
          <a:stretch>
            <a:fillRect/>
          </a:stretch>
        </p:blipFill>
        <p:spPr>
          <a:xfrm>
            <a:off x="8437200" y="132900"/>
            <a:ext cx="395097" cy="607800"/>
          </a:xfrm>
          <a:prstGeom prst="rect">
            <a:avLst/>
          </a:prstGeom>
          <a:noFill/>
          <a:ln>
            <a:noFill/>
          </a:ln>
        </p:spPr>
      </p:pic>
      <p:sp>
        <p:nvSpPr>
          <p:cNvPr id="489" name="Google Shape;489;p42"/>
          <p:cNvSpPr txBox="1"/>
          <p:nvPr/>
        </p:nvSpPr>
        <p:spPr>
          <a:xfrm>
            <a:off x="172000" y="1194325"/>
            <a:ext cx="7496400" cy="91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HK" sz="1600">
                <a:solidFill>
                  <a:schemeClr val="dk2"/>
                </a:solidFill>
                <a:latin typeface="Roboto"/>
                <a:ea typeface="Roboto"/>
                <a:cs typeface="Roboto"/>
                <a:sym typeface="Roboto"/>
              </a:rPr>
              <a:t>For the only female-vocalist song in an instrumental album:</a:t>
            </a:r>
            <a:endParaRPr sz="1600">
              <a:solidFill>
                <a:schemeClr val="dk2"/>
              </a:solidFill>
              <a:latin typeface="Roboto"/>
              <a:ea typeface="Roboto"/>
              <a:cs typeface="Roboto"/>
              <a:sym typeface="Roboto"/>
            </a:endParaRPr>
          </a:p>
          <a:p>
            <a:pPr indent="-330200" lvl="0" marL="914400" rtl="0" algn="l">
              <a:lnSpc>
                <a:spcPct val="115000"/>
              </a:lnSpc>
              <a:spcBef>
                <a:spcPts val="1600"/>
              </a:spcBef>
              <a:spcAft>
                <a:spcPts val="0"/>
              </a:spcAft>
              <a:buClr>
                <a:schemeClr val="dk2"/>
              </a:buClr>
              <a:buSzPts val="1600"/>
              <a:buFont typeface="Roboto"/>
              <a:buChar char="-"/>
            </a:pPr>
            <a:r>
              <a:rPr lang="zh-HK" sz="1600">
                <a:solidFill>
                  <a:schemeClr val="dk2"/>
                </a:solidFill>
                <a:latin typeface="Roboto"/>
                <a:ea typeface="Roboto"/>
                <a:cs typeface="Roboto"/>
                <a:sym typeface="Roboto"/>
              </a:rPr>
              <a:t>After weighting, larger genre difference results in higher OD Score</a:t>
            </a:r>
            <a:endParaRPr sz="1600">
              <a:solidFill>
                <a:schemeClr val="dk2"/>
              </a:solidFill>
              <a:latin typeface="Roboto"/>
              <a:ea typeface="Roboto"/>
              <a:cs typeface="Roboto"/>
              <a:sym typeface="Roboto"/>
            </a:endParaRPr>
          </a:p>
        </p:txBody>
      </p:sp>
      <p:pic>
        <p:nvPicPr>
          <p:cNvPr id="490" name="Google Shape;490;p42"/>
          <p:cNvPicPr preferRelativeResize="0"/>
          <p:nvPr/>
        </p:nvPicPr>
        <p:blipFill rotWithShape="1">
          <a:blip r:embed="rId4">
            <a:alphaModFix/>
          </a:blip>
          <a:srcRect b="874" l="0" r="0" t="864"/>
          <a:stretch/>
        </p:blipFill>
        <p:spPr>
          <a:xfrm>
            <a:off x="777550" y="2113825"/>
            <a:ext cx="7296175" cy="2637176"/>
          </a:xfrm>
          <a:prstGeom prst="rect">
            <a:avLst/>
          </a:prstGeom>
          <a:noFill/>
          <a:ln>
            <a:noFill/>
          </a:ln>
        </p:spPr>
      </p:pic>
      <p:sp>
        <p:nvSpPr>
          <p:cNvPr id="491" name="Google Shape;491;p42"/>
          <p:cNvSpPr txBox="1"/>
          <p:nvPr/>
        </p:nvSpPr>
        <p:spPr>
          <a:xfrm>
            <a:off x="6384950" y="4712400"/>
            <a:ext cx="2683500" cy="431100"/>
          </a:xfrm>
          <a:prstGeom prst="rect">
            <a:avLst/>
          </a:prstGeom>
          <a:noFill/>
          <a:ln>
            <a:noFill/>
          </a:ln>
        </p:spPr>
        <p:txBody>
          <a:bodyPr anchorCtr="0" anchor="t" bIns="91425" lIns="91425" spcFirstLastPara="1" rIns="91425" wrap="square" tIns="91425">
            <a:spAutoFit/>
          </a:bodyPr>
          <a:lstStyle/>
          <a:p>
            <a:pPr indent="0" lvl="0" marL="457200" rtl="0" algn="r">
              <a:lnSpc>
                <a:spcPct val="115000"/>
              </a:lnSpc>
              <a:spcBef>
                <a:spcPts val="0"/>
              </a:spcBef>
              <a:spcAft>
                <a:spcPts val="1600"/>
              </a:spcAft>
              <a:buNone/>
            </a:pPr>
            <a:r>
              <a:rPr lang="zh-HK" sz="1600">
                <a:solidFill>
                  <a:schemeClr val="dk2"/>
                </a:solidFill>
                <a:latin typeface="Roboto"/>
                <a:ea typeface="Roboto"/>
                <a:cs typeface="Roboto"/>
                <a:sym typeface="Roboto"/>
              </a:rPr>
              <a:t>Dian Yuan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3"/>
          <p:cNvSpPr txBox="1"/>
          <p:nvPr>
            <p:ph type="title"/>
          </p:nvPr>
        </p:nvSpPr>
        <p:spPr>
          <a:xfrm>
            <a:off x="311700" y="132900"/>
            <a:ext cx="55164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Audio Application: Conclusion</a:t>
            </a:r>
            <a:endParaRPr/>
          </a:p>
        </p:txBody>
      </p:sp>
      <p:sp>
        <p:nvSpPr>
          <p:cNvPr id="497" name="Google Shape;497;p43"/>
          <p:cNvSpPr txBox="1"/>
          <p:nvPr>
            <p:ph type="title"/>
          </p:nvPr>
        </p:nvSpPr>
        <p:spPr>
          <a:xfrm>
            <a:off x="114000" y="533775"/>
            <a:ext cx="9085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700"/>
              <a:t>__________________________________________________________________________________________</a:t>
            </a:r>
            <a:endParaRPr sz="1700"/>
          </a:p>
        </p:txBody>
      </p:sp>
      <p:pic>
        <p:nvPicPr>
          <p:cNvPr id="498" name="Google Shape;498;p43"/>
          <p:cNvPicPr preferRelativeResize="0"/>
          <p:nvPr/>
        </p:nvPicPr>
        <p:blipFill>
          <a:blip r:embed="rId3">
            <a:alphaModFix/>
          </a:blip>
          <a:stretch>
            <a:fillRect/>
          </a:stretch>
        </p:blipFill>
        <p:spPr>
          <a:xfrm>
            <a:off x="8437200" y="132900"/>
            <a:ext cx="395097" cy="607800"/>
          </a:xfrm>
          <a:prstGeom prst="rect">
            <a:avLst/>
          </a:prstGeom>
          <a:noFill/>
          <a:ln>
            <a:noFill/>
          </a:ln>
        </p:spPr>
      </p:pic>
      <p:sp>
        <p:nvSpPr>
          <p:cNvPr id="499" name="Google Shape;499;p43"/>
          <p:cNvSpPr txBox="1"/>
          <p:nvPr/>
        </p:nvSpPr>
        <p:spPr>
          <a:xfrm>
            <a:off x="172000" y="1194325"/>
            <a:ext cx="8622600" cy="34398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2"/>
              </a:buClr>
              <a:buSzPts val="1600"/>
              <a:buFont typeface="Roboto"/>
              <a:buAutoNum type="arabicPeriod"/>
            </a:pPr>
            <a:r>
              <a:rPr lang="zh-HK" sz="1600">
                <a:solidFill>
                  <a:schemeClr val="dk2"/>
                </a:solidFill>
                <a:latin typeface="Roboto"/>
                <a:ea typeface="Roboto"/>
                <a:cs typeface="Roboto"/>
                <a:sym typeface="Roboto"/>
              </a:rPr>
              <a:t>Don’t expect good performance on mining latent high-level feature with </a:t>
            </a:r>
            <a:endParaRPr sz="1600">
              <a:solidFill>
                <a:schemeClr val="dk2"/>
              </a:solidFill>
              <a:latin typeface="Roboto"/>
              <a:ea typeface="Roboto"/>
              <a:cs typeface="Roboto"/>
              <a:sym typeface="Roboto"/>
            </a:endParaRPr>
          </a:p>
          <a:p>
            <a:pPr indent="457200" lvl="0" marL="0" rtl="0" algn="l">
              <a:lnSpc>
                <a:spcPct val="115000"/>
              </a:lnSpc>
              <a:spcBef>
                <a:spcPts val="1600"/>
              </a:spcBef>
              <a:spcAft>
                <a:spcPts val="0"/>
              </a:spcAft>
              <a:buNone/>
            </a:pPr>
            <a:r>
              <a:rPr lang="zh-HK" sz="1600">
                <a:solidFill>
                  <a:schemeClr val="dk2"/>
                </a:solidFill>
                <a:latin typeface="Roboto"/>
                <a:ea typeface="Roboto"/>
                <a:cs typeface="Roboto"/>
                <a:sym typeface="Roboto"/>
              </a:rPr>
              <a:t>pure statistical methods like COPOD</a:t>
            </a:r>
            <a:endParaRPr sz="1600">
              <a:solidFill>
                <a:schemeClr val="dk2"/>
              </a:solidFill>
              <a:latin typeface="Roboto"/>
              <a:ea typeface="Roboto"/>
              <a:cs typeface="Roboto"/>
              <a:sym typeface="Roboto"/>
            </a:endParaRPr>
          </a:p>
          <a:p>
            <a:pPr indent="-330200" lvl="0" marL="457200" rtl="0" algn="l">
              <a:lnSpc>
                <a:spcPct val="115000"/>
              </a:lnSpc>
              <a:spcBef>
                <a:spcPts val="1600"/>
              </a:spcBef>
              <a:spcAft>
                <a:spcPts val="0"/>
              </a:spcAft>
              <a:buClr>
                <a:schemeClr val="dk2"/>
              </a:buClr>
              <a:buSzPts val="1600"/>
              <a:buFont typeface="Roboto"/>
              <a:buAutoNum type="arabicPeriod"/>
            </a:pPr>
            <a:r>
              <a:rPr lang="zh-HK" sz="1600">
                <a:solidFill>
                  <a:schemeClr val="dk2"/>
                </a:solidFill>
                <a:latin typeface="Roboto"/>
                <a:ea typeface="Roboto"/>
                <a:cs typeface="Roboto"/>
                <a:sym typeface="Roboto"/>
              </a:rPr>
              <a:t>Although might not be the best choice, COPOD can be worth a try </a:t>
            </a:r>
            <a:endParaRPr sz="1600">
              <a:solidFill>
                <a:schemeClr val="dk2"/>
              </a:solidFill>
              <a:latin typeface="Roboto"/>
              <a:ea typeface="Roboto"/>
              <a:cs typeface="Roboto"/>
              <a:sym typeface="Roboto"/>
            </a:endParaRPr>
          </a:p>
          <a:p>
            <a:pPr indent="457200" lvl="0" marL="0" rtl="0" algn="l">
              <a:lnSpc>
                <a:spcPct val="115000"/>
              </a:lnSpc>
              <a:spcBef>
                <a:spcPts val="1600"/>
              </a:spcBef>
              <a:spcAft>
                <a:spcPts val="0"/>
              </a:spcAft>
              <a:buNone/>
            </a:pPr>
            <a:r>
              <a:rPr lang="zh-HK" sz="1600">
                <a:solidFill>
                  <a:schemeClr val="dk2"/>
                </a:solidFill>
                <a:latin typeface="Roboto"/>
                <a:ea typeface="Roboto"/>
                <a:cs typeface="Roboto"/>
                <a:sym typeface="Roboto"/>
              </a:rPr>
              <a:t>for postprocessing tasks in all kinds of fields</a:t>
            </a:r>
            <a:endParaRPr sz="1600">
              <a:solidFill>
                <a:schemeClr val="dk2"/>
              </a:solidFill>
              <a:latin typeface="Roboto"/>
              <a:ea typeface="Roboto"/>
              <a:cs typeface="Roboto"/>
              <a:sym typeface="Roboto"/>
            </a:endParaRPr>
          </a:p>
          <a:p>
            <a:pPr indent="-330200" lvl="0" marL="914400" rtl="0" algn="l">
              <a:lnSpc>
                <a:spcPct val="115000"/>
              </a:lnSpc>
              <a:spcBef>
                <a:spcPts val="1600"/>
              </a:spcBef>
              <a:spcAft>
                <a:spcPts val="0"/>
              </a:spcAft>
              <a:buClr>
                <a:schemeClr val="dk2"/>
              </a:buClr>
              <a:buSzPts val="1600"/>
              <a:buFont typeface="Roboto"/>
              <a:buChar char="-"/>
            </a:pPr>
            <a:r>
              <a:rPr lang="zh-HK" sz="1600">
                <a:solidFill>
                  <a:schemeClr val="dk2"/>
                </a:solidFill>
                <a:latin typeface="Roboto"/>
                <a:ea typeface="Roboto"/>
                <a:cs typeface="Roboto"/>
                <a:sym typeface="Roboto"/>
              </a:rPr>
              <a:t>Easy to implement, fast prototyping</a:t>
            </a:r>
            <a:endParaRPr sz="1600">
              <a:solidFill>
                <a:schemeClr val="dk2"/>
              </a:solidFill>
              <a:latin typeface="Roboto"/>
              <a:ea typeface="Roboto"/>
              <a:cs typeface="Roboto"/>
              <a:sym typeface="Roboto"/>
            </a:endParaRPr>
          </a:p>
          <a:p>
            <a:pPr indent="-330200" lvl="0" marL="914400" rtl="0" algn="l">
              <a:lnSpc>
                <a:spcPct val="115000"/>
              </a:lnSpc>
              <a:spcBef>
                <a:spcPts val="0"/>
              </a:spcBef>
              <a:spcAft>
                <a:spcPts val="0"/>
              </a:spcAft>
              <a:buClr>
                <a:schemeClr val="dk2"/>
              </a:buClr>
              <a:buSzPts val="1600"/>
              <a:buFont typeface="Roboto"/>
              <a:buChar char="-"/>
            </a:pPr>
            <a:r>
              <a:rPr lang="zh-HK" sz="1600">
                <a:solidFill>
                  <a:schemeClr val="dk2"/>
                </a:solidFill>
                <a:latin typeface="Roboto"/>
                <a:ea typeface="Roboto"/>
                <a:cs typeface="Roboto"/>
                <a:sym typeface="Roboto"/>
              </a:rPr>
              <a:t>Computationally efficient fitting</a:t>
            </a:r>
            <a:endParaRPr sz="1600">
              <a:solidFill>
                <a:schemeClr val="dk2"/>
              </a:solidFill>
              <a:latin typeface="Roboto"/>
              <a:ea typeface="Roboto"/>
              <a:cs typeface="Roboto"/>
              <a:sym typeface="Roboto"/>
            </a:endParaRPr>
          </a:p>
          <a:p>
            <a:pPr indent="-330200" lvl="0" marL="914400" rtl="0" algn="l">
              <a:lnSpc>
                <a:spcPct val="115000"/>
              </a:lnSpc>
              <a:spcBef>
                <a:spcPts val="0"/>
              </a:spcBef>
              <a:spcAft>
                <a:spcPts val="0"/>
              </a:spcAft>
              <a:buClr>
                <a:schemeClr val="dk2"/>
              </a:buClr>
              <a:buSzPts val="1600"/>
              <a:buFont typeface="Roboto"/>
              <a:buChar char="-"/>
            </a:pPr>
            <a:r>
              <a:rPr lang="zh-HK" sz="1600">
                <a:solidFill>
                  <a:schemeClr val="dk2"/>
                </a:solidFill>
                <a:latin typeface="Roboto"/>
                <a:ea typeface="Roboto"/>
                <a:cs typeface="Roboto"/>
                <a:sym typeface="Roboto"/>
              </a:rPr>
              <a:t>Some explainability and extensibility</a:t>
            </a:r>
            <a:endParaRPr sz="1600">
              <a:solidFill>
                <a:schemeClr val="dk2"/>
              </a:solidFill>
              <a:latin typeface="Roboto"/>
              <a:ea typeface="Roboto"/>
              <a:cs typeface="Roboto"/>
              <a:sym typeface="Roboto"/>
            </a:endParaRPr>
          </a:p>
          <a:p>
            <a:pPr indent="0" lvl="0" marL="0" rtl="0" algn="l">
              <a:lnSpc>
                <a:spcPct val="115000"/>
              </a:lnSpc>
              <a:spcBef>
                <a:spcPts val="1600"/>
              </a:spcBef>
              <a:spcAft>
                <a:spcPts val="1600"/>
              </a:spcAft>
              <a:buNone/>
            </a:pPr>
            <a:r>
              <a:t/>
            </a:r>
            <a:endParaRPr sz="1600">
              <a:solidFill>
                <a:schemeClr val="dk2"/>
              </a:solidFill>
              <a:latin typeface="Roboto"/>
              <a:ea typeface="Roboto"/>
              <a:cs typeface="Roboto"/>
              <a:sym typeface="Roboto"/>
            </a:endParaRPr>
          </a:p>
        </p:txBody>
      </p:sp>
      <p:sp>
        <p:nvSpPr>
          <p:cNvPr id="500" name="Google Shape;500;p43"/>
          <p:cNvSpPr txBox="1"/>
          <p:nvPr/>
        </p:nvSpPr>
        <p:spPr>
          <a:xfrm>
            <a:off x="6384950" y="4712400"/>
            <a:ext cx="2683500" cy="431100"/>
          </a:xfrm>
          <a:prstGeom prst="rect">
            <a:avLst/>
          </a:prstGeom>
          <a:noFill/>
          <a:ln>
            <a:noFill/>
          </a:ln>
        </p:spPr>
        <p:txBody>
          <a:bodyPr anchorCtr="0" anchor="t" bIns="91425" lIns="91425" spcFirstLastPara="1" rIns="91425" wrap="square" tIns="91425">
            <a:spAutoFit/>
          </a:bodyPr>
          <a:lstStyle/>
          <a:p>
            <a:pPr indent="0" lvl="0" marL="457200" rtl="0" algn="r">
              <a:lnSpc>
                <a:spcPct val="115000"/>
              </a:lnSpc>
              <a:spcBef>
                <a:spcPts val="0"/>
              </a:spcBef>
              <a:spcAft>
                <a:spcPts val="1600"/>
              </a:spcAft>
              <a:buNone/>
            </a:pPr>
            <a:r>
              <a:rPr lang="zh-HK" sz="1600">
                <a:solidFill>
                  <a:schemeClr val="dk2"/>
                </a:solidFill>
                <a:latin typeface="Roboto"/>
                <a:ea typeface="Roboto"/>
                <a:cs typeface="Roboto"/>
                <a:sym typeface="Roboto"/>
              </a:rPr>
              <a:t>Dian Yuan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4"/>
          <p:cNvSpPr txBox="1"/>
          <p:nvPr>
            <p:ph type="title"/>
          </p:nvPr>
        </p:nvSpPr>
        <p:spPr>
          <a:xfrm>
            <a:off x="311700" y="132900"/>
            <a:ext cx="48744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Text outlier detection</a:t>
            </a:r>
            <a:endParaRPr/>
          </a:p>
        </p:txBody>
      </p:sp>
      <p:sp>
        <p:nvSpPr>
          <p:cNvPr id="506" name="Google Shape;506;p44"/>
          <p:cNvSpPr txBox="1"/>
          <p:nvPr>
            <p:ph type="title"/>
          </p:nvPr>
        </p:nvSpPr>
        <p:spPr>
          <a:xfrm>
            <a:off x="114000" y="533775"/>
            <a:ext cx="9085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700"/>
              <a:t>__________________________________________________________________________________________</a:t>
            </a:r>
            <a:endParaRPr sz="1700"/>
          </a:p>
        </p:txBody>
      </p:sp>
      <p:pic>
        <p:nvPicPr>
          <p:cNvPr id="507" name="Google Shape;507;p44"/>
          <p:cNvPicPr preferRelativeResize="0"/>
          <p:nvPr/>
        </p:nvPicPr>
        <p:blipFill>
          <a:blip r:embed="rId3">
            <a:alphaModFix/>
          </a:blip>
          <a:stretch>
            <a:fillRect/>
          </a:stretch>
        </p:blipFill>
        <p:spPr>
          <a:xfrm>
            <a:off x="8437200" y="132900"/>
            <a:ext cx="395097" cy="607800"/>
          </a:xfrm>
          <a:prstGeom prst="rect">
            <a:avLst/>
          </a:prstGeom>
          <a:noFill/>
          <a:ln>
            <a:noFill/>
          </a:ln>
        </p:spPr>
      </p:pic>
      <p:sp>
        <p:nvSpPr>
          <p:cNvPr id="508" name="Google Shape;508;p44"/>
          <p:cNvSpPr txBox="1"/>
          <p:nvPr/>
        </p:nvSpPr>
        <p:spPr>
          <a:xfrm>
            <a:off x="617925" y="1194325"/>
            <a:ext cx="5887800" cy="295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HK" sz="1600">
                <a:solidFill>
                  <a:schemeClr val="dk2"/>
                </a:solidFill>
                <a:latin typeface="Roboto"/>
                <a:ea typeface="Roboto"/>
                <a:cs typeface="Roboto"/>
                <a:sym typeface="Roboto"/>
              </a:rPr>
              <a:t>Steps:</a:t>
            </a:r>
            <a:endParaRPr sz="1600">
              <a:solidFill>
                <a:schemeClr val="dk2"/>
              </a:solidFill>
              <a:latin typeface="Roboto"/>
              <a:ea typeface="Roboto"/>
              <a:cs typeface="Roboto"/>
              <a:sym typeface="Roboto"/>
            </a:endParaRPr>
          </a:p>
          <a:p>
            <a:pPr indent="-330200" lvl="0" marL="457200" rtl="0" algn="l">
              <a:lnSpc>
                <a:spcPct val="115000"/>
              </a:lnSpc>
              <a:spcBef>
                <a:spcPts val="1600"/>
              </a:spcBef>
              <a:spcAft>
                <a:spcPts val="0"/>
              </a:spcAft>
              <a:buClr>
                <a:schemeClr val="dk2"/>
              </a:buClr>
              <a:buSzPts val="1600"/>
              <a:buFont typeface="Roboto"/>
              <a:buChar char="●"/>
            </a:pPr>
            <a:r>
              <a:rPr lang="zh-HK" sz="1600">
                <a:solidFill>
                  <a:schemeClr val="dk2"/>
                </a:solidFill>
                <a:latin typeface="Roboto"/>
                <a:ea typeface="Roboto"/>
                <a:cs typeface="Roboto"/>
                <a:sym typeface="Roboto"/>
              </a:rPr>
              <a:t>Vectorize </a:t>
            </a:r>
            <a:endParaRPr sz="1600">
              <a:solidFill>
                <a:schemeClr val="dk2"/>
              </a:solidFill>
              <a:latin typeface="Roboto"/>
              <a:ea typeface="Roboto"/>
              <a:cs typeface="Roboto"/>
              <a:sym typeface="Roboto"/>
            </a:endParaRPr>
          </a:p>
          <a:p>
            <a:pPr indent="-330200" lvl="0" marL="457200" rtl="0" algn="l">
              <a:lnSpc>
                <a:spcPct val="115000"/>
              </a:lnSpc>
              <a:spcBef>
                <a:spcPts val="0"/>
              </a:spcBef>
              <a:spcAft>
                <a:spcPts val="0"/>
              </a:spcAft>
              <a:buClr>
                <a:schemeClr val="dk2"/>
              </a:buClr>
              <a:buSzPts val="1600"/>
              <a:buFont typeface="Roboto"/>
              <a:buChar char="●"/>
            </a:pPr>
            <a:r>
              <a:rPr lang="zh-HK" sz="1600">
                <a:solidFill>
                  <a:schemeClr val="dk2"/>
                </a:solidFill>
                <a:latin typeface="Roboto"/>
                <a:ea typeface="Roboto"/>
                <a:cs typeface="Roboto"/>
                <a:sym typeface="Roboto"/>
              </a:rPr>
              <a:t>training the dataset </a:t>
            </a:r>
            <a:endParaRPr sz="1600">
              <a:solidFill>
                <a:schemeClr val="dk2"/>
              </a:solidFill>
              <a:latin typeface="Roboto"/>
              <a:ea typeface="Roboto"/>
              <a:cs typeface="Roboto"/>
              <a:sym typeface="Roboto"/>
            </a:endParaRPr>
          </a:p>
          <a:p>
            <a:pPr indent="0" lvl="0" marL="457200" rtl="0" algn="l">
              <a:lnSpc>
                <a:spcPct val="115000"/>
              </a:lnSpc>
              <a:spcBef>
                <a:spcPts val="1600"/>
              </a:spcBef>
              <a:spcAft>
                <a:spcPts val="0"/>
              </a:spcAft>
              <a:buNone/>
            </a:pPr>
            <a:r>
              <a:rPr lang="zh-HK" sz="1600">
                <a:solidFill>
                  <a:schemeClr val="dk2"/>
                </a:solidFill>
                <a:latin typeface="Roboto"/>
                <a:ea typeface="Roboto"/>
                <a:cs typeface="Roboto"/>
                <a:sym typeface="Roboto"/>
              </a:rPr>
              <a:t>	- </a:t>
            </a:r>
            <a:r>
              <a:rPr lang="zh-HK" sz="1600">
                <a:solidFill>
                  <a:schemeClr val="dk2"/>
                </a:solidFill>
                <a:latin typeface="Roboto"/>
                <a:ea typeface="Roboto"/>
                <a:cs typeface="Roboto"/>
                <a:sym typeface="Roboto"/>
              </a:rPr>
              <a:t>giving labels to the training set and test set</a:t>
            </a:r>
            <a:endParaRPr sz="1600">
              <a:solidFill>
                <a:schemeClr val="dk2"/>
              </a:solidFill>
              <a:latin typeface="Roboto"/>
              <a:ea typeface="Roboto"/>
              <a:cs typeface="Roboto"/>
              <a:sym typeface="Roboto"/>
            </a:endParaRPr>
          </a:p>
          <a:p>
            <a:pPr indent="-330200" lvl="0" marL="457200" rtl="0" algn="l">
              <a:lnSpc>
                <a:spcPct val="115000"/>
              </a:lnSpc>
              <a:spcBef>
                <a:spcPts val="1600"/>
              </a:spcBef>
              <a:spcAft>
                <a:spcPts val="0"/>
              </a:spcAft>
              <a:buClr>
                <a:schemeClr val="dk2"/>
              </a:buClr>
              <a:buSzPts val="1600"/>
              <a:buFont typeface="Roboto"/>
              <a:buChar char="●"/>
            </a:pPr>
            <a:r>
              <a:rPr lang="zh-HK" sz="1600">
                <a:solidFill>
                  <a:schemeClr val="dk2"/>
                </a:solidFill>
                <a:latin typeface="Roboto"/>
                <a:ea typeface="Roboto"/>
                <a:cs typeface="Roboto"/>
                <a:sym typeface="Roboto"/>
              </a:rPr>
              <a:t>make COPOD fit the model</a:t>
            </a:r>
            <a:endParaRPr sz="1600">
              <a:solidFill>
                <a:schemeClr val="dk2"/>
              </a:solidFill>
              <a:latin typeface="Roboto"/>
              <a:ea typeface="Roboto"/>
              <a:cs typeface="Roboto"/>
              <a:sym typeface="Roboto"/>
            </a:endParaRPr>
          </a:p>
          <a:p>
            <a:pPr indent="-330200" lvl="0" marL="457200" rtl="0" algn="l">
              <a:lnSpc>
                <a:spcPct val="115000"/>
              </a:lnSpc>
              <a:spcBef>
                <a:spcPts val="0"/>
              </a:spcBef>
              <a:spcAft>
                <a:spcPts val="0"/>
              </a:spcAft>
              <a:buClr>
                <a:schemeClr val="dk2"/>
              </a:buClr>
              <a:buSzPts val="1600"/>
              <a:buFont typeface="Roboto"/>
              <a:buChar char="●"/>
            </a:pPr>
            <a:r>
              <a:rPr lang="zh-HK" sz="1600">
                <a:solidFill>
                  <a:schemeClr val="dk2"/>
                </a:solidFill>
                <a:latin typeface="Roboto"/>
                <a:ea typeface="Roboto"/>
                <a:cs typeface="Roboto"/>
                <a:sym typeface="Roboto"/>
              </a:rPr>
              <a:t>feed the test set</a:t>
            </a:r>
            <a:endParaRPr sz="1600">
              <a:solidFill>
                <a:schemeClr val="dk2"/>
              </a:solidFill>
              <a:latin typeface="Roboto"/>
              <a:ea typeface="Roboto"/>
              <a:cs typeface="Roboto"/>
              <a:sym typeface="Roboto"/>
            </a:endParaRPr>
          </a:p>
          <a:p>
            <a:pPr indent="0" lvl="0" marL="457200" rtl="0" algn="l">
              <a:lnSpc>
                <a:spcPct val="115000"/>
              </a:lnSpc>
              <a:spcBef>
                <a:spcPts val="1600"/>
              </a:spcBef>
              <a:spcAft>
                <a:spcPts val="1600"/>
              </a:spcAft>
              <a:buNone/>
            </a:pPr>
            <a:r>
              <a:t/>
            </a:r>
            <a:endParaRPr sz="1600">
              <a:solidFill>
                <a:schemeClr val="dk2"/>
              </a:solidFill>
              <a:latin typeface="Roboto"/>
              <a:ea typeface="Roboto"/>
              <a:cs typeface="Roboto"/>
              <a:sym typeface="Roboto"/>
            </a:endParaRPr>
          </a:p>
        </p:txBody>
      </p:sp>
      <p:sp>
        <p:nvSpPr>
          <p:cNvPr id="509" name="Google Shape;509;p44"/>
          <p:cNvSpPr txBox="1"/>
          <p:nvPr/>
        </p:nvSpPr>
        <p:spPr>
          <a:xfrm>
            <a:off x="6384950" y="4712400"/>
            <a:ext cx="2683500" cy="431100"/>
          </a:xfrm>
          <a:prstGeom prst="rect">
            <a:avLst/>
          </a:prstGeom>
          <a:noFill/>
          <a:ln>
            <a:noFill/>
          </a:ln>
        </p:spPr>
        <p:txBody>
          <a:bodyPr anchorCtr="0" anchor="t" bIns="91425" lIns="91425" spcFirstLastPara="1" rIns="91425" wrap="square" tIns="91425">
            <a:spAutoFit/>
          </a:bodyPr>
          <a:lstStyle/>
          <a:p>
            <a:pPr indent="0" lvl="0" marL="457200" rtl="0" algn="r">
              <a:lnSpc>
                <a:spcPct val="115000"/>
              </a:lnSpc>
              <a:spcBef>
                <a:spcPts val="0"/>
              </a:spcBef>
              <a:spcAft>
                <a:spcPts val="1600"/>
              </a:spcAft>
              <a:buNone/>
            </a:pPr>
            <a:r>
              <a:rPr lang="zh-HK" sz="1600">
                <a:solidFill>
                  <a:schemeClr val="dk2"/>
                </a:solidFill>
                <a:latin typeface="Roboto"/>
                <a:ea typeface="Roboto"/>
                <a:cs typeface="Roboto"/>
                <a:sym typeface="Roboto"/>
              </a:rPr>
              <a:t>Ximeng Yu</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5"/>
          <p:cNvSpPr txBox="1"/>
          <p:nvPr>
            <p:ph type="title"/>
          </p:nvPr>
        </p:nvSpPr>
        <p:spPr>
          <a:xfrm>
            <a:off x="330825" y="132900"/>
            <a:ext cx="48744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Naive </a:t>
            </a:r>
            <a:r>
              <a:rPr lang="zh-HK"/>
              <a:t>testing</a:t>
            </a:r>
            <a:endParaRPr/>
          </a:p>
        </p:txBody>
      </p:sp>
      <p:sp>
        <p:nvSpPr>
          <p:cNvPr id="515" name="Google Shape;515;p45"/>
          <p:cNvSpPr txBox="1"/>
          <p:nvPr>
            <p:ph type="title"/>
          </p:nvPr>
        </p:nvSpPr>
        <p:spPr>
          <a:xfrm>
            <a:off x="114000" y="533775"/>
            <a:ext cx="9085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700"/>
              <a:t>__________________________________________________________________________________________</a:t>
            </a:r>
            <a:endParaRPr sz="1700"/>
          </a:p>
        </p:txBody>
      </p:sp>
      <p:pic>
        <p:nvPicPr>
          <p:cNvPr id="516" name="Google Shape;516;p45"/>
          <p:cNvPicPr preferRelativeResize="0"/>
          <p:nvPr/>
        </p:nvPicPr>
        <p:blipFill>
          <a:blip r:embed="rId3">
            <a:alphaModFix/>
          </a:blip>
          <a:stretch>
            <a:fillRect/>
          </a:stretch>
        </p:blipFill>
        <p:spPr>
          <a:xfrm>
            <a:off x="8437200" y="132900"/>
            <a:ext cx="395097" cy="607800"/>
          </a:xfrm>
          <a:prstGeom prst="rect">
            <a:avLst/>
          </a:prstGeom>
          <a:noFill/>
          <a:ln>
            <a:noFill/>
          </a:ln>
        </p:spPr>
      </p:pic>
      <p:sp>
        <p:nvSpPr>
          <p:cNvPr id="517" name="Google Shape;517;p45"/>
          <p:cNvSpPr txBox="1"/>
          <p:nvPr/>
        </p:nvSpPr>
        <p:spPr>
          <a:xfrm>
            <a:off x="269725" y="1141575"/>
            <a:ext cx="6017400" cy="197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HK" sz="1600">
                <a:solidFill>
                  <a:schemeClr val="dk2"/>
                </a:solidFill>
                <a:latin typeface="Roboto"/>
                <a:ea typeface="Roboto"/>
                <a:cs typeface="Roboto"/>
                <a:sym typeface="Roboto"/>
              </a:rPr>
              <a:t>Outlier detection of </a:t>
            </a:r>
            <a:r>
              <a:rPr lang="zh-HK" sz="1600"/>
              <a:t>emotion of twitter comments：</a:t>
            </a:r>
            <a:endParaRPr sz="1600"/>
          </a:p>
          <a:p>
            <a:pPr indent="-330200" lvl="0" marL="457200" rtl="0" algn="l">
              <a:lnSpc>
                <a:spcPct val="115000"/>
              </a:lnSpc>
              <a:spcBef>
                <a:spcPts val="1600"/>
              </a:spcBef>
              <a:spcAft>
                <a:spcPts val="0"/>
              </a:spcAft>
              <a:buSzPts val="1600"/>
              <a:buChar char="●"/>
            </a:pPr>
            <a:r>
              <a:rPr lang="zh-HK" sz="1600"/>
              <a:t>tf-idf vectorization</a:t>
            </a:r>
            <a:endParaRPr sz="1600"/>
          </a:p>
          <a:p>
            <a:pPr indent="-330200" lvl="0" marL="457200" rtl="0" algn="l">
              <a:lnSpc>
                <a:spcPct val="115000"/>
              </a:lnSpc>
              <a:spcBef>
                <a:spcPts val="0"/>
              </a:spcBef>
              <a:spcAft>
                <a:spcPts val="0"/>
              </a:spcAft>
              <a:buSzPts val="1600"/>
              <a:buChar char="●"/>
            </a:pPr>
            <a:r>
              <a:rPr lang="zh-HK" sz="1600"/>
              <a:t>Using labeled dataset</a:t>
            </a:r>
            <a:endParaRPr sz="1600"/>
          </a:p>
          <a:p>
            <a:pPr indent="-330200" lvl="0" marL="457200" rtl="0" algn="l">
              <a:lnSpc>
                <a:spcPct val="115000"/>
              </a:lnSpc>
              <a:spcBef>
                <a:spcPts val="0"/>
              </a:spcBef>
              <a:spcAft>
                <a:spcPts val="0"/>
              </a:spcAft>
              <a:buSzPts val="1600"/>
              <a:buChar char="●"/>
            </a:pPr>
            <a:r>
              <a:rPr lang="zh-HK" sz="1600"/>
              <a:t>Precision score is almost 0 </a:t>
            </a:r>
            <a:endParaRPr sz="1600"/>
          </a:p>
          <a:p>
            <a:pPr indent="0" lvl="0" marL="0" rtl="0" algn="l">
              <a:lnSpc>
                <a:spcPct val="115000"/>
              </a:lnSpc>
              <a:spcBef>
                <a:spcPts val="1600"/>
              </a:spcBef>
              <a:spcAft>
                <a:spcPts val="1600"/>
              </a:spcAft>
              <a:buNone/>
            </a:pPr>
            <a:r>
              <a:rPr lang="zh-HK" sz="1600"/>
              <a:t>	</a:t>
            </a:r>
            <a:endParaRPr sz="1600"/>
          </a:p>
        </p:txBody>
      </p:sp>
      <p:pic>
        <p:nvPicPr>
          <p:cNvPr id="518" name="Google Shape;518;p45"/>
          <p:cNvPicPr preferRelativeResize="0"/>
          <p:nvPr/>
        </p:nvPicPr>
        <p:blipFill>
          <a:blip r:embed="rId4">
            <a:alphaModFix/>
          </a:blip>
          <a:stretch>
            <a:fillRect/>
          </a:stretch>
        </p:blipFill>
        <p:spPr>
          <a:xfrm>
            <a:off x="768175" y="2822325"/>
            <a:ext cx="5347900" cy="1350902"/>
          </a:xfrm>
          <a:prstGeom prst="rect">
            <a:avLst/>
          </a:prstGeom>
          <a:noFill/>
          <a:ln>
            <a:noFill/>
          </a:ln>
        </p:spPr>
      </p:pic>
      <p:sp>
        <p:nvSpPr>
          <p:cNvPr id="519" name="Google Shape;519;p45"/>
          <p:cNvSpPr txBox="1"/>
          <p:nvPr/>
        </p:nvSpPr>
        <p:spPr>
          <a:xfrm>
            <a:off x="6384950" y="4712400"/>
            <a:ext cx="2683500" cy="431100"/>
          </a:xfrm>
          <a:prstGeom prst="rect">
            <a:avLst/>
          </a:prstGeom>
          <a:noFill/>
          <a:ln>
            <a:noFill/>
          </a:ln>
        </p:spPr>
        <p:txBody>
          <a:bodyPr anchorCtr="0" anchor="t" bIns="91425" lIns="91425" spcFirstLastPara="1" rIns="91425" wrap="square" tIns="91425">
            <a:spAutoFit/>
          </a:bodyPr>
          <a:lstStyle/>
          <a:p>
            <a:pPr indent="0" lvl="0" marL="457200" rtl="0" algn="r">
              <a:lnSpc>
                <a:spcPct val="115000"/>
              </a:lnSpc>
              <a:spcBef>
                <a:spcPts val="0"/>
              </a:spcBef>
              <a:spcAft>
                <a:spcPts val="1600"/>
              </a:spcAft>
              <a:buNone/>
            </a:pPr>
            <a:r>
              <a:rPr lang="zh-HK" sz="1600">
                <a:solidFill>
                  <a:schemeClr val="dk2"/>
                </a:solidFill>
                <a:latin typeface="Roboto"/>
                <a:ea typeface="Roboto"/>
                <a:cs typeface="Roboto"/>
                <a:sym typeface="Roboto"/>
              </a:rPr>
              <a:t>Ximeng Yu</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6"/>
          <p:cNvSpPr txBox="1"/>
          <p:nvPr>
            <p:ph type="title"/>
          </p:nvPr>
        </p:nvSpPr>
        <p:spPr>
          <a:xfrm>
            <a:off x="311700" y="132900"/>
            <a:ext cx="48744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Why we failed?</a:t>
            </a:r>
            <a:endParaRPr/>
          </a:p>
        </p:txBody>
      </p:sp>
      <p:sp>
        <p:nvSpPr>
          <p:cNvPr id="525" name="Google Shape;525;p46"/>
          <p:cNvSpPr txBox="1"/>
          <p:nvPr>
            <p:ph type="title"/>
          </p:nvPr>
        </p:nvSpPr>
        <p:spPr>
          <a:xfrm>
            <a:off x="114000" y="533775"/>
            <a:ext cx="9085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700"/>
              <a:t>__________________________________________________________________________________________</a:t>
            </a:r>
            <a:endParaRPr sz="1700"/>
          </a:p>
        </p:txBody>
      </p:sp>
      <p:pic>
        <p:nvPicPr>
          <p:cNvPr id="526" name="Google Shape;526;p46"/>
          <p:cNvPicPr preferRelativeResize="0"/>
          <p:nvPr/>
        </p:nvPicPr>
        <p:blipFill>
          <a:blip r:embed="rId3">
            <a:alphaModFix/>
          </a:blip>
          <a:stretch>
            <a:fillRect/>
          </a:stretch>
        </p:blipFill>
        <p:spPr>
          <a:xfrm>
            <a:off x="8437200" y="132900"/>
            <a:ext cx="395097" cy="607800"/>
          </a:xfrm>
          <a:prstGeom prst="rect">
            <a:avLst/>
          </a:prstGeom>
          <a:noFill/>
          <a:ln>
            <a:noFill/>
          </a:ln>
        </p:spPr>
      </p:pic>
      <p:sp>
        <p:nvSpPr>
          <p:cNvPr id="527" name="Google Shape;527;p46"/>
          <p:cNvSpPr txBox="1"/>
          <p:nvPr/>
        </p:nvSpPr>
        <p:spPr>
          <a:xfrm>
            <a:off x="178100" y="1141575"/>
            <a:ext cx="7396800" cy="38502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2"/>
              </a:buClr>
              <a:buSzPts val="1600"/>
              <a:buFont typeface="Roboto"/>
              <a:buChar char="●"/>
            </a:pPr>
            <a:r>
              <a:rPr lang="zh-HK" sz="1600">
                <a:solidFill>
                  <a:schemeClr val="dk2"/>
                </a:solidFill>
                <a:latin typeface="Roboto"/>
                <a:ea typeface="Roboto"/>
                <a:cs typeface="Roboto"/>
                <a:sym typeface="Roboto"/>
              </a:rPr>
              <a:t>Too many dimensions?</a:t>
            </a:r>
            <a:endParaRPr sz="1600">
              <a:solidFill>
                <a:schemeClr val="dk2"/>
              </a:solidFill>
              <a:latin typeface="Roboto"/>
              <a:ea typeface="Roboto"/>
              <a:cs typeface="Roboto"/>
              <a:sym typeface="Roboto"/>
            </a:endParaRPr>
          </a:p>
          <a:p>
            <a:pPr indent="0" lvl="0" marL="0" rtl="0" algn="l">
              <a:lnSpc>
                <a:spcPct val="115000"/>
              </a:lnSpc>
              <a:spcBef>
                <a:spcPts val="1600"/>
              </a:spcBef>
              <a:spcAft>
                <a:spcPts val="0"/>
              </a:spcAft>
              <a:buNone/>
            </a:pPr>
            <a:r>
              <a:rPr lang="zh-HK" sz="1600">
                <a:solidFill>
                  <a:schemeClr val="dk2"/>
                </a:solidFill>
                <a:latin typeface="Roboto"/>
                <a:ea typeface="Roboto"/>
                <a:cs typeface="Roboto"/>
                <a:sym typeface="Roboto"/>
              </a:rPr>
              <a:t>		There is about 10594 dimensions for training and testing set</a:t>
            </a:r>
            <a:endParaRPr sz="1600">
              <a:solidFill>
                <a:schemeClr val="dk2"/>
              </a:solidFill>
              <a:latin typeface="Roboto"/>
              <a:ea typeface="Roboto"/>
              <a:cs typeface="Roboto"/>
              <a:sym typeface="Roboto"/>
            </a:endParaRPr>
          </a:p>
          <a:p>
            <a:pPr indent="0" lvl="0" marL="0" rtl="0" algn="l">
              <a:lnSpc>
                <a:spcPct val="115000"/>
              </a:lnSpc>
              <a:spcBef>
                <a:spcPts val="1600"/>
              </a:spcBef>
              <a:spcAft>
                <a:spcPts val="0"/>
              </a:spcAft>
              <a:buNone/>
            </a:pPr>
            <a:r>
              <a:t/>
            </a:r>
            <a:endParaRPr sz="1600">
              <a:solidFill>
                <a:schemeClr val="dk2"/>
              </a:solidFill>
              <a:latin typeface="Roboto"/>
              <a:ea typeface="Roboto"/>
              <a:cs typeface="Roboto"/>
              <a:sym typeface="Roboto"/>
            </a:endParaRPr>
          </a:p>
          <a:p>
            <a:pPr indent="0" lvl="0" marL="0" rtl="0" algn="l">
              <a:lnSpc>
                <a:spcPct val="115000"/>
              </a:lnSpc>
              <a:spcBef>
                <a:spcPts val="1600"/>
              </a:spcBef>
              <a:spcAft>
                <a:spcPts val="0"/>
              </a:spcAft>
              <a:buNone/>
            </a:pPr>
            <a:r>
              <a:t/>
            </a:r>
            <a:endParaRPr sz="1600">
              <a:solidFill>
                <a:schemeClr val="dk2"/>
              </a:solidFill>
              <a:latin typeface="Roboto"/>
              <a:ea typeface="Roboto"/>
              <a:cs typeface="Roboto"/>
              <a:sym typeface="Roboto"/>
            </a:endParaRPr>
          </a:p>
          <a:p>
            <a:pPr indent="-330200" lvl="0" marL="457200" rtl="0" algn="l">
              <a:lnSpc>
                <a:spcPct val="115000"/>
              </a:lnSpc>
              <a:spcBef>
                <a:spcPts val="1600"/>
              </a:spcBef>
              <a:spcAft>
                <a:spcPts val="0"/>
              </a:spcAft>
              <a:buClr>
                <a:schemeClr val="dk2"/>
              </a:buClr>
              <a:buSzPts val="1600"/>
              <a:buFont typeface="Roboto"/>
              <a:buChar char="●"/>
            </a:pPr>
            <a:r>
              <a:rPr lang="zh-HK" sz="1600">
                <a:solidFill>
                  <a:schemeClr val="dk2"/>
                </a:solidFill>
                <a:latin typeface="Roboto"/>
                <a:ea typeface="Roboto"/>
                <a:cs typeface="Roboto"/>
                <a:sym typeface="Roboto"/>
              </a:rPr>
              <a:t>The way we vectorize the text is too simple？</a:t>
            </a:r>
            <a:endParaRPr sz="1600">
              <a:solidFill>
                <a:schemeClr val="dk2"/>
              </a:solidFill>
              <a:latin typeface="Roboto"/>
              <a:ea typeface="Roboto"/>
              <a:cs typeface="Roboto"/>
              <a:sym typeface="Roboto"/>
            </a:endParaRPr>
          </a:p>
          <a:p>
            <a:pPr indent="0" lvl="0" marL="0" rtl="0" algn="l">
              <a:lnSpc>
                <a:spcPct val="115000"/>
              </a:lnSpc>
              <a:spcBef>
                <a:spcPts val="1600"/>
              </a:spcBef>
              <a:spcAft>
                <a:spcPts val="0"/>
              </a:spcAft>
              <a:buNone/>
            </a:pPr>
            <a:r>
              <a:rPr lang="zh-HK" sz="1600">
                <a:solidFill>
                  <a:schemeClr val="dk2"/>
                </a:solidFill>
                <a:latin typeface="Roboto"/>
                <a:ea typeface="Roboto"/>
                <a:cs typeface="Roboto"/>
                <a:sym typeface="Roboto"/>
              </a:rPr>
              <a:t>		Using tf-idf vectorizaion will cause the information become </a:t>
            </a:r>
            <a:r>
              <a:rPr lang="zh-HK" sz="1600"/>
              <a:t>Sparse</a:t>
            </a:r>
            <a:endParaRPr sz="1600">
              <a:solidFill>
                <a:schemeClr val="dk2"/>
              </a:solidFill>
              <a:latin typeface="Roboto"/>
              <a:ea typeface="Roboto"/>
              <a:cs typeface="Roboto"/>
              <a:sym typeface="Roboto"/>
            </a:endParaRPr>
          </a:p>
          <a:p>
            <a:pPr indent="-330200" lvl="0" marL="457200" rtl="0" algn="l">
              <a:lnSpc>
                <a:spcPct val="115000"/>
              </a:lnSpc>
              <a:spcBef>
                <a:spcPts val="1600"/>
              </a:spcBef>
              <a:spcAft>
                <a:spcPts val="0"/>
              </a:spcAft>
              <a:buClr>
                <a:schemeClr val="dk2"/>
              </a:buClr>
              <a:buSzPts val="1600"/>
              <a:buFont typeface="Roboto"/>
              <a:buChar char="●"/>
            </a:pPr>
            <a:r>
              <a:rPr lang="zh-HK" sz="1600">
                <a:solidFill>
                  <a:schemeClr val="dk2"/>
                </a:solidFill>
                <a:latin typeface="Roboto"/>
                <a:ea typeface="Roboto"/>
                <a:cs typeface="Roboto"/>
                <a:sym typeface="Roboto"/>
              </a:rPr>
              <a:t>Improvement of vectorization method</a:t>
            </a:r>
            <a:endParaRPr sz="1600">
              <a:solidFill>
                <a:schemeClr val="dk2"/>
              </a:solidFill>
              <a:latin typeface="Roboto"/>
              <a:ea typeface="Roboto"/>
              <a:cs typeface="Roboto"/>
              <a:sym typeface="Roboto"/>
            </a:endParaRPr>
          </a:p>
          <a:p>
            <a:pPr indent="0" lvl="0" marL="914400" rtl="0" algn="l">
              <a:lnSpc>
                <a:spcPct val="115000"/>
              </a:lnSpc>
              <a:spcBef>
                <a:spcPts val="1600"/>
              </a:spcBef>
              <a:spcAft>
                <a:spcPts val="1600"/>
              </a:spcAft>
              <a:buNone/>
            </a:pPr>
            <a:r>
              <a:rPr lang="zh-HK" sz="1600">
                <a:solidFill>
                  <a:schemeClr val="dk2"/>
                </a:solidFill>
                <a:latin typeface="Roboto"/>
                <a:ea typeface="Roboto"/>
                <a:cs typeface="Roboto"/>
                <a:sym typeface="Roboto"/>
              </a:rPr>
              <a:t>Implementing SentenceVector</a:t>
            </a:r>
            <a:endParaRPr sz="1600">
              <a:solidFill>
                <a:schemeClr val="dk2"/>
              </a:solidFill>
              <a:latin typeface="Roboto"/>
              <a:ea typeface="Roboto"/>
              <a:cs typeface="Roboto"/>
              <a:sym typeface="Roboto"/>
            </a:endParaRPr>
          </a:p>
        </p:txBody>
      </p:sp>
      <p:pic>
        <p:nvPicPr>
          <p:cNvPr id="528" name="Google Shape;528;p46"/>
          <p:cNvPicPr preferRelativeResize="0"/>
          <p:nvPr/>
        </p:nvPicPr>
        <p:blipFill>
          <a:blip r:embed="rId4">
            <a:alphaModFix/>
          </a:blip>
          <a:stretch>
            <a:fillRect/>
          </a:stretch>
        </p:blipFill>
        <p:spPr>
          <a:xfrm>
            <a:off x="1210613" y="2163975"/>
            <a:ext cx="3076575" cy="638175"/>
          </a:xfrm>
          <a:prstGeom prst="rect">
            <a:avLst/>
          </a:prstGeom>
          <a:noFill/>
          <a:ln>
            <a:noFill/>
          </a:ln>
        </p:spPr>
      </p:pic>
      <p:sp>
        <p:nvSpPr>
          <p:cNvPr id="529" name="Google Shape;529;p46"/>
          <p:cNvSpPr txBox="1"/>
          <p:nvPr/>
        </p:nvSpPr>
        <p:spPr>
          <a:xfrm>
            <a:off x="6384950" y="4712400"/>
            <a:ext cx="2683500" cy="431100"/>
          </a:xfrm>
          <a:prstGeom prst="rect">
            <a:avLst/>
          </a:prstGeom>
          <a:noFill/>
          <a:ln>
            <a:noFill/>
          </a:ln>
        </p:spPr>
        <p:txBody>
          <a:bodyPr anchorCtr="0" anchor="t" bIns="91425" lIns="91425" spcFirstLastPara="1" rIns="91425" wrap="square" tIns="91425">
            <a:spAutoFit/>
          </a:bodyPr>
          <a:lstStyle/>
          <a:p>
            <a:pPr indent="0" lvl="0" marL="457200" rtl="0" algn="r">
              <a:lnSpc>
                <a:spcPct val="115000"/>
              </a:lnSpc>
              <a:spcBef>
                <a:spcPts val="0"/>
              </a:spcBef>
              <a:spcAft>
                <a:spcPts val="1600"/>
              </a:spcAft>
              <a:buNone/>
            </a:pPr>
            <a:r>
              <a:rPr lang="zh-HK" sz="1600">
                <a:solidFill>
                  <a:schemeClr val="dk2"/>
                </a:solidFill>
                <a:latin typeface="Roboto"/>
                <a:ea typeface="Roboto"/>
                <a:cs typeface="Roboto"/>
                <a:sym typeface="Roboto"/>
              </a:rPr>
              <a:t>Ximeng Yu</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47"/>
          <p:cNvSpPr txBox="1"/>
          <p:nvPr>
            <p:ph type="title"/>
          </p:nvPr>
        </p:nvSpPr>
        <p:spPr>
          <a:xfrm>
            <a:off x="311700" y="132900"/>
            <a:ext cx="48744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Why we failed</a:t>
            </a:r>
            <a:endParaRPr/>
          </a:p>
        </p:txBody>
      </p:sp>
      <p:sp>
        <p:nvSpPr>
          <p:cNvPr id="535" name="Google Shape;535;p47"/>
          <p:cNvSpPr txBox="1"/>
          <p:nvPr>
            <p:ph type="title"/>
          </p:nvPr>
        </p:nvSpPr>
        <p:spPr>
          <a:xfrm>
            <a:off x="114000" y="533775"/>
            <a:ext cx="9085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700"/>
              <a:t>__________________________________________________________________________________________</a:t>
            </a:r>
            <a:endParaRPr sz="1700"/>
          </a:p>
        </p:txBody>
      </p:sp>
      <p:pic>
        <p:nvPicPr>
          <p:cNvPr id="536" name="Google Shape;536;p47"/>
          <p:cNvPicPr preferRelativeResize="0"/>
          <p:nvPr/>
        </p:nvPicPr>
        <p:blipFill>
          <a:blip r:embed="rId3">
            <a:alphaModFix/>
          </a:blip>
          <a:stretch>
            <a:fillRect/>
          </a:stretch>
        </p:blipFill>
        <p:spPr>
          <a:xfrm>
            <a:off x="8437200" y="132900"/>
            <a:ext cx="395097" cy="607800"/>
          </a:xfrm>
          <a:prstGeom prst="rect">
            <a:avLst/>
          </a:prstGeom>
          <a:noFill/>
          <a:ln>
            <a:noFill/>
          </a:ln>
        </p:spPr>
      </p:pic>
      <p:sp>
        <p:nvSpPr>
          <p:cNvPr id="537" name="Google Shape;537;p47"/>
          <p:cNvSpPr txBox="1"/>
          <p:nvPr/>
        </p:nvSpPr>
        <p:spPr>
          <a:xfrm>
            <a:off x="172000" y="1194325"/>
            <a:ext cx="6017400" cy="1202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2"/>
              </a:buClr>
              <a:buSzPts val="1600"/>
              <a:buFont typeface="Roboto"/>
              <a:buChar char="●"/>
            </a:pPr>
            <a:r>
              <a:rPr lang="zh-HK" sz="1600">
                <a:solidFill>
                  <a:schemeClr val="dk2"/>
                </a:solidFill>
                <a:latin typeface="Roboto"/>
                <a:ea typeface="Roboto"/>
                <a:cs typeface="Roboto"/>
                <a:sym typeface="Roboto"/>
              </a:rPr>
              <a:t>Is there any problem with our dataset?</a:t>
            </a:r>
            <a:endParaRPr sz="1600">
              <a:solidFill>
                <a:schemeClr val="dk2"/>
              </a:solidFill>
              <a:latin typeface="Roboto"/>
              <a:ea typeface="Roboto"/>
              <a:cs typeface="Roboto"/>
              <a:sym typeface="Roboto"/>
            </a:endParaRPr>
          </a:p>
          <a:p>
            <a:pPr indent="-330200" lvl="0" marL="457200" rtl="0" algn="l">
              <a:lnSpc>
                <a:spcPct val="115000"/>
              </a:lnSpc>
              <a:spcBef>
                <a:spcPts val="0"/>
              </a:spcBef>
              <a:spcAft>
                <a:spcPts val="0"/>
              </a:spcAft>
              <a:buClr>
                <a:schemeClr val="dk2"/>
              </a:buClr>
              <a:buSzPts val="1600"/>
              <a:buFont typeface="Roboto"/>
              <a:buChar char="●"/>
            </a:pPr>
            <a:r>
              <a:rPr lang="zh-HK" sz="1600">
                <a:solidFill>
                  <a:schemeClr val="dk2"/>
                </a:solidFill>
                <a:latin typeface="Roboto"/>
                <a:ea typeface="Roboto"/>
                <a:cs typeface="Roboto"/>
                <a:sym typeface="Roboto"/>
              </a:rPr>
              <a:t>Improvement of dataset</a:t>
            </a:r>
            <a:endParaRPr sz="1600">
              <a:solidFill>
                <a:schemeClr val="dk2"/>
              </a:solidFill>
              <a:latin typeface="Roboto"/>
              <a:ea typeface="Roboto"/>
              <a:cs typeface="Roboto"/>
              <a:sym typeface="Roboto"/>
            </a:endParaRPr>
          </a:p>
          <a:p>
            <a:pPr indent="0" lvl="0" marL="457200" rtl="0" algn="l">
              <a:lnSpc>
                <a:spcPct val="115000"/>
              </a:lnSpc>
              <a:spcBef>
                <a:spcPts val="1600"/>
              </a:spcBef>
              <a:spcAft>
                <a:spcPts val="1600"/>
              </a:spcAft>
              <a:buNone/>
            </a:pPr>
            <a:r>
              <a:rPr lang="zh-HK" sz="1600">
                <a:solidFill>
                  <a:schemeClr val="dk2"/>
                </a:solidFill>
                <a:latin typeface="Roboto"/>
                <a:ea typeface="Roboto"/>
                <a:cs typeface="Roboto"/>
                <a:sym typeface="Roboto"/>
              </a:rPr>
              <a:t>	-  More related goal and dataset </a:t>
            </a:r>
            <a:endParaRPr sz="1600">
              <a:solidFill>
                <a:schemeClr val="dk2"/>
              </a:solidFill>
              <a:latin typeface="Roboto"/>
              <a:ea typeface="Roboto"/>
              <a:cs typeface="Roboto"/>
              <a:sym typeface="Roboto"/>
            </a:endParaRPr>
          </a:p>
        </p:txBody>
      </p:sp>
      <p:pic>
        <p:nvPicPr>
          <p:cNvPr id="538" name="Google Shape;538;p47"/>
          <p:cNvPicPr preferRelativeResize="0"/>
          <p:nvPr/>
        </p:nvPicPr>
        <p:blipFill>
          <a:blip r:embed="rId4">
            <a:alphaModFix/>
          </a:blip>
          <a:stretch>
            <a:fillRect/>
          </a:stretch>
        </p:blipFill>
        <p:spPr>
          <a:xfrm>
            <a:off x="507625" y="3127200"/>
            <a:ext cx="5346151" cy="1341200"/>
          </a:xfrm>
          <a:prstGeom prst="rect">
            <a:avLst/>
          </a:prstGeom>
          <a:noFill/>
          <a:ln>
            <a:noFill/>
          </a:ln>
        </p:spPr>
      </p:pic>
      <p:pic>
        <p:nvPicPr>
          <p:cNvPr id="539" name="Google Shape;539;p47"/>
          <p:cNvPicPr preferRelativeResize="0"/>
          <p:nvPr/>
        </p:nvPicPr>
        <p:blipFill>
          <a:blip r:embed="rId5">
            <a:alphaModFix/>
          </a:blip>
          <a:stretch>
            <a:fillRect/>
          </a:stretch>
        </p:blipFill>
        <p:spPr>
          <a:xfrm>
            <a:off x="507625" y="2449775"/>
            <a:ext cx="5346151" cy="543850"/>
          </a:xfrm>
          <a:prstGeom prst="rect">
            <a:avLst/>
          </a:prstGeom>
          <a:noFill/>
          <a:ln>
            <a:noFill/>
          </a:ln>
        </p:spPr>
      </p:pic>
      <p:pic>
        <p:nvPicPr>
          <p:cNvPr id="540" name="Google Shape;540;p47"/>
          <p:cNvPicPr preferRelativeResize="0"/>
          <p:nvPr/>
        </p:nvPicPr>
        <p:blipFill>
          <a:blip r:embed="rId6">
            <a:alphaModFix/>
          </a:blip>
          <a:stretch>
            <a:fillRect/>
          </a:stretch>
        </p:blipFill>
        <p:spPr>
          <a:xfrm>
            <a:off x="5975626" y="3357100"/>
            <a:ext cx="2985424" cy="881411"/>
          </a:xfrm>
          <a:prstGeom prst="rect">
            <a:avLst/>
          </a:prstGeom>
          <a:noFill/>
          <a:ln>
            <a:noFill/>
          </a:ln>
        </p:spPr>
      </p:pic>
      <p:sp>
        <p:nvSpPr>
          <p:cNvPr id="541" name="Google Shape;541;p47"/>
          <p:cNvSpPr txBox="1"/>
          <p:nvPr/>
        </p:nvSpPr>
        <p:spPr>
          <a:xfrm>
            <a:off x="6384950" y="4712400"/>
            <a:ext cx="2683500" cy="431100"/>
          </a:xfrm>
          <a:prstGeom prst="rect">
            <a:avLst/>
          </a:prstGeom>
          <a:noFill/>
          <a:ln>
            <a:noFill/>
          </a:ln>
        </p:spPr>
        <p:txBody>
          <a:bodyPr anchorCtr="0" anchor="t" bIns="91425" lIns="91425" spcFirstLastPara="1" rIns="91425" wrap="square" tIns="91425">
            <a:spAutoFit/>
          </a:bodyPr>
          <a:lstStyle/>
          <a:p>
            <a:pPr indent="0" lvl="0" marL="457200" rtl="0" algn="r">
              <a:lnSpc>
                <a:spcPct val="115000"/>
              </a:lnSpc>
              <a:spcBef>
                <a:spcPts val="0"/>
              </a:spcBef>
              <a:spcAft>
                <a:spcPts val="1600"/>
              </a:spcAft>
              <a:buNone/>
            </a:pPr>
            <a:r>
              <a:rPr lang="zh-HK" sz="1600">
                <a:solidFill>
                  <a:schemeClr val="dk2"/>
                </a:solidFill>
                <a:latin typeface="Roboto"/>
                <a:ea typeface="Roboto"/>
                <a:cs typeface="Roboto"/>
                <a:sym typeface="Roboto"/>
              </a:rPr>
              <a:t>Ximeng Yu</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8"/>
          <p:cNvSpPr txBox="1"/>
          <p:nvPr>
            <p:ph type="title"/>
          </p:nvPr>
        </p:nvSpPr>
        <p:spPr>
          <a:xfrm>
            <a:off x="311700" y="132900"/>
            <a:ext cx="55164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Text </a:t>
            </a:r>
            <a:r>
              <a:rPr lang="zh-HK"/>
              <a:t>Application: Conclusion</a:t>
            </a:r>
            <a:endParaRPr/>
          </a:p>
        </p:txBody>
      </p:sp>
      <p:sp>
        <p:nvSpPr>
          <p:cNvPr id="547" name="Google Shape;547;p48"/>
          <p:cNvSpPr txBox="1"/>
          <p:nvPr>
            <p:ph type="title"/>
          </p:nvPr>
        </p:nvSpPr>
        <p:spPr>
          <a:xfrm>
            <a:off x="114000" y="533775"/>
            <a:ext cx="9085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700"/>
              <a:t>__________________________________________________________________________________________</a:t>
            </a:r>
            <a:endParaRPr sz="1700"/>
          </a:p>
        </p:txBody>
      </p:sp>
      <p:pic>
        <p:nvPicPr>
          <p:cNvPr id="548" name="Google Shape;548;p48"/>
          <p:cNvPicPr preferRelativeResize="0"/>
          <p:nvPr/>
        </p:nvPicPr>
        <p:blipFill>
          <a:blip r:embed="rId3">
            <a:alphaModFix/>
          </a:blip>
          <a:stretch>
            <a:fillRect/>
          </a:stretch>
        </p:blipFill>
        <p:spPr>
          <a:xfrm>
            <a:off x="8437200" y="132900"/>
            <a:ext cx="395097" cy="607800"/>
          </a:xfrm>
          <a:prstGeom prst="rect">
            <a:avLst/>
          </a:prstGeom>
          <a:noFill/>
          <a:ln>
            <a:noFill/>
          </a:ln>
        </p:spPr>
      </p:pic>
      <p:sp>
        <p:nvSpPr>
          <p:cNvPr id="549" name="Google Shape;549;p48"/>
          <p:cNvSpPr txBox="1"/>
          <p:nvPr/>
        </p:nvSpPr>
        <p:spPr>
          <a:xfrm>
            <a:off x="172000" y="1194325"/>
            <a:ext cx="7146300" cy="2384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2"/>
              </a:buClr>
              <a:buSzPts val="1600"/>
              <a:buFont typeface="Roboto"/>
              <a:buAutoNum type="arabicPeriod"/>
            </a:pPr>
            <a:r>
              <a:rPr lang="zh-HK" sz="1600">
                <a:solidFill>
                  <a:schemeClr val="dk2"/>
                </a:solidFill>
                <a:latin typeface="Roboto"/>
                <a:ea typeface="Roboto"/>
                <a:cs typeface="Roboto"/>
                <a:sym typeface="Roboto"/>
              </a:rPr>
              <a:t>Using COPOD to detect outlier from raw text data is almost impossible</a:t>
            </a:r>
            <a:endParaRPr sz="1600">
              <a:solidFill>
                <a:schemeClr val="dk2"/>
              </a:solidFill>
              <a:latin typeface="Roboto"/>
              <a:ea typeface="Roboto"/>
              <a:cs typeface="Roboto"/>
              <a:sym typeface="Roboto"/>
            </a:endParaRPr>
          </a:p>
          <a:p>
            <a:pPr indent="0" lvl="0" marL="457200" rtl="0" algn="l">
              <a:lnSpc>
                <a:spcPct val="115000"/>
              </a:lnSpc>
              <a:spcBef>
                <a:spcPts val="1600"/>
              </a:spcBef>
              <a:spcAft>
                <a:spcPts val="0"/>
              </a:spcAft>
              <a:buNone/>
            </a:pPr>
            <a:r>
              <a:rPr lang="zh-HK"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330200" lvl="0" marL="457200" rtl="0" algn="l">
              <a:lnSpc>
                <a:spcPct val="115000"/>
              </a:lnSpc>
              <a:spcBef>
                <a:spcPts val="1600"/>
              </a:spcBef>
              <a:spcAft>
                <a:spcPts val="0"/>
              </a:spcAft>
              <a:buClr>
                <a:schemeClr val="dk2"/>
              </a:buClr>
              <a:buSzPts val="1600"/>
              <a:buFont typeface="Roboto"/>
              <a:buAutoNum type="arabicPeriod"/>
            </a:pPr>
            <a:r>
              <a:rPr lang="zh-HK" sz="1600"/>
              <a:t>COPOD can be used to detect outliers from highly relevant texts</a:t>
            </a:r>
            <a:endParaRPr sz="1600"/>
          </a:p>
          <a:p>
            <a:pPr indent="0" lvl="0" marL="457200" rtl="0" algn="l">
              <a:lnSpc>
                <a:spcPct val="115000"/>
              </a:lnSpc>
              <a:spcBef>
                <a:spcPts val="1600"/>
              </a:spcBef>
              <a:spcAft>
                <a:spcPts val="0"/>
              </a:spcAft>
              <a:buNone/>
            </a:pPr>
            <a:r>
              <a:rPr lang="zh-HK" sz="1600"/>
              <a:t>	e.g. Papers about COVID-19 and GAN </a:t>
            </a:r>
            <a:endParaRPr sz="1600"/>
          </a:p>
          <a:p>
            <a:pPr indent="0" lvl="0" marL="457200" rtl="0" algn="l">
              <a:lnSpc>
                <a:spcPct val="115000"/>
              </a:lnSpc>
              <a:spcBef>
                <a:spcPts val="1600"/>
              </a:spcBef>
              <a:spcAft>
                <a:spcPts val="1600"/>
              </a:spcAft>
              <a:buNone/>
            </a:pPr>
            <a:r>
              <a:rPr lang="zh-HK" sz="1600"/>
              <a:t>But it cannot figure out the difference between COVID-19 and flu</a:t>
            </a:r>
            <a:endParaRPr sz="1600"/>
          </a:p>
        </p:txBody>
      </p:sp>
      <p:sp>
        <p:nvSpPr>
          <p:cNvPr id="550" name="Google Shape;550;p48"/>
          <p:cNvSpPr txBox="1"/>
          <p:nvPr/>
        </p:nvSpPr>
        <p:spPr>
          <a:xfrm>
            <a:off x="6384950" y="4712400"/>
            <a:ext cx="2683500" cy="431100"/>
          </a:xfrm>
          <a:prstGeom prst="rect">
            <a:avLst/>
          </a:prstGeom>
          <a:noFill/>
          <a:ln>
            <a:noFill/>
          </a:ln>
        </p:spPr>
        <p:txBody>
          <a:bodyPr anchorCtr="0" anchor="t" bIns="91425" lIns="91425" spcFirstLastPara="1" rIns="91425" wrap="square" tIns="91425">
            <a:spAutoFit/>
          </a:bodyPr>
          <a:lstStyle/>
          <a:p>
            <a:pPr indent="0" lvl="0" marL="457200" rtl="0" algn="r">
              <a:lnSpc>
                <a:spcPct val="115000"/>
              </a:lnSpc>
              <a:spcBef>
                <a:spcPts val="0"/>
              </a:spcBef>
              <a:spcAft>
                <a:spcPts val="1600"/>
              </a:spcAft>
              <a:buNone/>
            </a:pPr>
            <a:r>
              <a:rPr lang="zh-HK" sz="1600">
                <a:solidFill>
                  <a:schemeClr val="dk2"/>
                </a:solidFill>
                <a:latin typeface="Roboto"/>
                <a:ea typeface="Roboto"/>
                <a:cs typeface="Roboto"/>
                <a:sym typeface="Roboto"/>
              </a:rPr>
              <a:t>Ximeng Yu</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9"/>
          <p:cNvSpPr txBox="1"/>
          <p:nvPr>
            <p:ph type="title"/>
          </p:nvPr>
        </p:nvSpPr>
        <p:spPr>
          <a:xfrm>
            <a:off x="1800275" y="2152350"/>
            <a:ext cx="54288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zh-HK">
                <a:latin typeface="Comic Sans MS"/>
                <a:ea typeface="Comic Sans MS"/>
                <a:cs typeface="Comic Sans MS"/>
                <a:sym typeface="Comic Sans MS"/>
              </a:rPr>
              <a:t>Thanks for watching</a:t>
            </a:r>
            <a:endParaRPr>
              <a:latin typeface="Comic Sans MS"/>
              <a:ea typeface="Comic Sans MS"/>
              <a:cs typeface="Comic Sans MS"/>
              <a:sym typeface="Comic Sans MS"/>
            </a:endParaRPr>
          </a:p>
          <a:p>
            <a:pPr indent="0" lvl="0" marL="0" rtl="0" algn="l">
              <a:spcBef>
                <a:spcPts val="0"/>
              </a:spcBef>
              <a:spcAft>
                <a:spcPts val="0"/>
              </a:spcAft>
              <a:buNone/>
            </a:pPr>
            <a:r>
              <a:t/>
            </a:r>
            <a:endParaRPr>
              <a:latin typeface="Comic Sans MS"/>
              <a:ea typeface="Comic Sans MS"/>
              <a:cs typeface="Comic Sans MS"/>
              <a:sym typeface="Comic Sans MS"/>
            </a:endParaRPr>
          </a:p>
          <a:p>
            <a:pPr indent="0" lvl="0" marL="0" rtl="0" algn="l">
              <a:spcBef>
                <a:spcPts val="0"/>
              </a:spcBef>
              <a:spcAft>
                <a:spcPts val="0"/>
              </a:spcAft>
              <a:buNone/>
            </a:pPr>
            <a:r>
              <a:rPr lang="zh-HK">
                <a:latin typeface="Comic Sans MS"/>
                <a:ea typeface="Comic Sans MS"/>
                <a:cs typeface="Comic Sans MS"/>
                <a:sym typeface="Comic Sans MS"/>
              </a:rPr>
              <a:t>Questions ?</a:t>
            </a:r>
            <a:endParaRPr>
              <a:latin typeface="Comic Sans MS"/>
              <a:ea typeface="Comic Sans MS"/>
              <a:cs typeface="Comic Sans MS"/>
              <a:sym typeface="Comic Sans MS"/>
            </a:endParaRPr>
          </a:p>
        </p:txBody>
      </p:sp>
      <p:pic>
        <p:nvPicPr>
          <p:cNvPr id="556" name="Google Shape;556;p49"/>
          <p:cNvPicPr preferRelativeResize="0"/>
          <p:nvPr/>
        </p:nvPicPr>
        <p:blipFill rotWithShape="1">
          <a:blip r:embed="rId3">
            <a:alphaModFix/>
          </a:blip>
          <a:srcRect b="0" l="8881" r="8501" t="3016"/>
          <a:stretch/>
        </p:blipFill>
        <p:spPr>
          <a:xfrm>
            <a:off x="8124525" y="0"/>
            <a:ext cx="1019474" cy="1017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txBox="1"/>
          <p:nvPr>
            <p:ph type="title"/>
          </p:nvPr>
        </p:nvSpPr>
        <p:spPr>
          <a:xfrm>
            <a:off x="313275" y="2258850"/>
            <a:ext cx="4045200" cy="62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HK" sz="3400"/>
              <a:t>Related Knowledge</a:t>
            </a:r>
            <a:endParaRPr sz="3400"/>
          </a:p>
        </p:txBody>
      </p:sp>
      <p:sp>
        <p:nvSpPr>
          <p:cNvPr id="115" name="Google Shape;115;p16"/>
          <p:cNvSpPr txBox="1"/>
          <p:nvPr>
            <p:ph idx="2" type="body"/>
          </p:nvPr>
        </p:nvSpPr>
        <p:spPr>
          <a:xfrm>
            <a:off x="4958600" y="2019100"/>
            <a:ext cx="3837000" cy="1258200"/>
          </a:xfrm>
          <a:prstGeom prst="rect">
            <a:avLst/>
          </a:prstGeom>
        </p:spPr>
        <p:txBody>
          <a:bodyPr anchorCtr="0" anchor="ctr" bIns="91425" lIns="91425" spcFirstLastPara="1" rIns="91425" wrap="square" tIns="91425">
            <a:noAutofit/>
          </a:bodyPr>
          <a:lstStyle/>
          <a:p>
            <a:pPr indent="-361950" lvl="0" marL="457200" rtl="0" algn="l">
              <a:spcBef>
                <a:spcPts val="0"/>
              </a:spcBef>
              <a:spcAft>
                <a:spcPts val="0"/>
              </a:spcAft>
              <a:buSzPts val="2100"/>
              <a:buAutoNum type="arabicPeriod"/>
            </a:pPr>
            <a:r>
              <a:rPr lang="zh-HK" sz="2100"/>
              <a:t>Inverse Sampling</a:t>
            </a:r>
            <a:endParaRPr sz="2100"/>
          </a:p>
          <a:p>
            <a:pPr indent="-361950" lvl="0" marL="457200" rtl="0" algn="l">
              <a:spcBef>
                <a:spcPts val="0"/>
              </a:spcBef>
              <a:spcAft>
                <a:spcPts val="0"/>
              </a:spcAft>
              <a:buSzPts val="2100"/>
              <a:buAutoNum type="arabicPeriod"/>
            </a:pPr>
            <a:r>
              <a:rPr lang="zh-HK" sz="2100"/>
              <a:t>Copula Description</a:t>
            </a:r>
            <a:endParaRPr sz="2100"/>
          </a:p>
          <a:p>
            <a:pPr indent="-361950" lvl="0" marL="457200" rtl="0" algn="l">
              <a:spcBef>
                <a:spcPts val="0"/>
              </a:spcBef>
              <a:spcAft>
                <a:spcPts val="0"/>
              </a:spcAft>
              <a:buSzPts val="2100"/>
              <a:buAutoNum type="arabicPeriod"/>
            </a:pPr>
            <a:r>
              <a:rPr lang="zh-HK" sz="2100"/>
              <a:t>COPOD Algorithm</a:t>
            </a:r>
            <a:endParaRPr sz="2100"/>
          </a:p>
        </p:txBody>
      </p:sp>
      <p:pic>
        <p:nvPicPr>
          <p:cNvPr id="116" name="Google Shape;116;p16"/>
          <p:cNvPicPr preferRelativeResize="0"/>
          <p:nvPr/>
        </p:nvPicPr>
        <p:blipFill>
          <a:blip r:embed="rId3">
            <a:alphaModFix/>
          </a:blip>
          <a:stretch>
            <a:fillRect/>
          </a:stretch>
        </p:blipFill>
        <p:spPr>
          <a:xfrm>
            <a:off x="124475" y="123350"/>
            <a:ext cx="395097" cy="607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311700" y="132900"/>
            <a:ext cx="50655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Random Generation</a:t>
            </a:r>
            <a:endParaRPr/>
          </a:p>
        </p:txBody>
      </p:sp>
      <p:sp>
        <p:nvSpPr>
          <p:cNvPr id="122" name="Google Shape;122;p17"/>
          <p:cNvSpPr txBox="1"/>
          <p:nvPr>
            <p:ph type="title"/>
          </p:nvPr>
        </p:nvSpPr>
        <p:spPr>
          <a:xfrm>
            <a:off x="114000" y="533775"/>
            <a:ext cx="9085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700"/>
              <a:t>__________________________________________________________________________________________</a:t>
            </a:r>
            <a:endParaRPr sz="1700"/>
          </a:p>
        </p:txBody>
      </p:sp>
      <p:pic>
        <p:nvPicPr>
          <p:cNvPr id="123" name="Google Shape;123;p17"/>
          <p:cNvPicPr preferRelativeResize="0"/>
          <p:nvPr/>
        </p:nvPicPr>
        <p:blipFill>
          <a:blip r:embed="rId3">
            <a:alphaModFix/>
          </a:blip>
          <a:stretch>
            <a:fillRect/>
          </a:stretch>
        </p:blipFill>
        <p:spPr>
          <a:xfrm>
            <a:off x="8437200" y="132900"/>
            <a:ext cx="395097" cy="607800"/>
          </a:xfrm>
          <a:prstGeom prst="rect">
            <a:avLst/>
          </a:prstGeom>
          <a:noFill/>
          <a:ln>
            <a:noFill/>
          </a:ln>
        </p:spPr>
      </p:pic>
      <p:sp>
        <p:nvSpPr>
          <p:cNvPr id="124" name="Google Shape;124;p17"/>
          <p:cNvSpPr txBox="1"/>
          <p:nvPr/>
        </p:nvSpPr>
        <p:spPr>
          <a:xfrm>
            <a:off x="442825" y="1337650"/>
            <a:ext cx="2902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zh-HK" sz="1600">
                <a:solidFill>
                  <a:schemeClr val="dk2"/>
                </a:solidFill>
                <a:latin typeface="Roboto"/>
                <a:ea typeface="Roboto"/>
                <a:cs typeface="Roboto"/>
                <a:sym typeface="Roboto"/>
              </a:rPr>
              <a:t>Simple Uniform Distribution</a:t>
            </a:r>
            <a:endParaRPr sz="1600">
              <a:solidFill>
                <a:schemeClr val="dk2"/>
              </a:solidFill>
              <a:latin typeface="Roboto"/>
              <a:ea typeface="Roboto"/>
              <a:cs typeface="Roboto"/>
              <a:sym typeface="Roboto"/>
            </a:endParaRPr>
          </a:p>
        </p:txBody>
      </p:sp>
      <p:pic>
        <p:nvPicPr>
          <p:cNvPr id="125" name="Google Shape;125;p17"/>
          <p:cNvPicPr preferRelativeResize="0"/>
          <p:nvPr/>
        </p:nvPicPr>
        <p:blipFill>
          <a:blip r:embed="rId4">
            <a:alphaModFix/>
          </a:blip>
          <a:stretch>
            <a:fillRect/>
          </a:stretch>
        </p:blipFill>
        <p:spPr>
          <a:xfrm>
            <a:off x="367549" y="2203787"/>
            <a:ext cx="2851175" cy="2138375"/>
          </a:xfrm>
          <a:prstGeom prst="rect">
            <a:avLst/>
          </a:prstGeom>
          <a:noFill/>
          <a:ln>
            <a:noFill/>
          </a:ln>
        </p:spPr>
      </p:pic>
      <p:sp>
        <p:nvSpPr>
          <p:cNvPr id="126" name="Google Shape;126;p17"/>
          <p:cNvSpPr txBox="1"/>
          <p:nvPr/>
        </p:nvSpPr>
        <p:spPr>
          <a:xfrm>
            <a:off x="5788075" y="1172713"/>
            <a:ext cx="3164700" cy="106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zh-HK" sz="1600">
                <a:solidFill>
                  <a:schemeClr val="dk2"/>
                </a:solidFill>
                <a:latin typeface="Roboto"/>
                <a:ea typeface="Roboto"/>
                <a:cs typeface="Roboto"/>
                <a:sym typeface="Roboto"/>
              </a:rPr>
              <a:t>If X is just a random variable, </a:t>
            </a:r>
            <a:r>
              <a:rPr b="1" lang="zh-HK" sz="2000">
                <a:solidFill>
                  <a:schemeClr val="dk2"/>
                </a:solidFill>
                <a:latin typeface="Roboto"/>
                <a:ea typeface="Roboto"/>
                <a:cs typeface="Roboto"/>
                <a:sym typeface="Roboto"/>
              </a:rPr>
              <a:t>how</a:t>
            </a:r>
            <a:r>
              <a:rPr lang="zh-HK" sz="1600">
                <a:solidFill>
                  <a:schemeClr val="dk2"/>
                </a:solidFill>
                <a:latin typeface="Roboto"/>
                <a:ea typeface="Roboto"/>
                <a:cs typeface="Roboto"/>
                <a:sym typeface="Roboto"/>
              </a:rPr>
              <a:t> can we use it to get a uniform distribution? </a:t>
            </a:r>
            <a:endParaRPr sz="1600">
              <a:solidFill>
                <a:schemeClr val="dk2"/>
              </a:solidFill>
              <a:latin typeface="Roboto"/>
              <a:ea typeface="Roboto"/>
              <a:cs typeface="Roboto"/>
              <a:sym typeface="Roboto"/>
            </a:endParaRPr>
          </a:p>
        </p:txBody>
      </p:sp>
      <p:pic>
        <p:nvPicPr>
          <p:cNvPr id="127" name="Google Shape;127;p17"/>
          <p:cNvPicPr preferRelativeResize="0"/>
          <p:nvPr/>
        </p:nvPicPr>
        <p:blipFill>
          <a:blip r:embed="rId5">
            <a:alphaModFix/>
          </a:blip>
          <a:stretch>
            <a:fillRect/>
          </a:stretch>
        </p:blipFill>
        <p:spPr>
          <a:xfrm>
            <a:off x="5208363" y="2272138"/>
            <a:ext cx="3543760" cy="2001663"/>
          </a:xfrm>
          <a:prstGeom prst="rect">
            <a:avLst/>
          </a:prstGeom>
          <a:noFill/>
          <a:ln>
            <a:noFill/>
          </a:ln>
        </p:spPr>
      </p:pic>
      <p:pic>
        <p:nvPicPr>
          <p:cNvPr id="128" name="Google Shape;128;p17"/>
          <p:cNvPicPr preferRelativeResize="0"/>
          <p:nvPr/>
        </p:nvPicPr>
        <p:blipFill>
          <a:blip r:embed="rId6">
            <a:alphaModFix/>
          </a:blip>
          <a:stretch>
            <a:fillRect/>
          </a:stretch>
        </p:blipFill>
        <p:spPr>
          <a:xfrm>
            <a:off x="3791297" y="2667875"/>
            <a:ext cx="1210200" cy="1210200"/>
          </a:xfrm>
          <a:prstGeom prst="rect">
            <a:avLst/>
          </a:prstGeom>
          <a:noFill/>
          <a:ln>
            <a:noFill/>
          </a:ln>
        </p:spPr>
      </p:pic>
      <p:sp>
        <p:nvSpPr>
          <p:cNvPr id="129" name="Google Shape;129;p17"/>
          <p:cNvSpPr txBox="1"/>
          <p:nvPr/>
        </p:nvSpPr>
        <p:spPr>
          <a:xfrm>
            <a:off x="6384950" y="4712400"/>
            <a:ext cx="2683500" cy="431100"/>
          </a:xfrm>
          <a:prstGeom prst="rect">
            <a:avLst/>
          </a:prstGeom>
          <a:noFill/>
          <a:ln>
            <a:noFill/>
          </a:ln>
        </p:spPr>
        <p:txBody>
          <a:bodyPr anchorCtr="0" anchor="t" bIns="91425" lIns="91425" spcFirstLastPara="1" rIns="91425" wrap="square" tIns="91425">
            <a:spAutoFit/>
          </a:bodyPr>
          <a:lstStyle/>
          <a:p>
            <a:pPr indent="0" lvl="0" marL="457200" rtl="0" algn="r">
              <a:lnSpc>
                <a:spcPct val="115000"/>
              </a:lnSpc>
              <a:spcBef>
                <a:spcPts val="0"/>
              </a:spcBef>
              <a:spcAft>
                <a:spcPts val="1600"/>
              </a:spcAft>
              <a:buNone/>
            </a:pPr>
            <a:r>
              <a:rPr lang="zh-HK" sz="1600">
                <a:solidFill>
                  <a:schemeClr val="dk2"/>
                </a:solidFill>
                <a:latin typeface="Roboto"/>
                <a:ea typeface="Roboto"/>
                <a:cs typeface="Roboto"/>
                <a:sym typeface="Roboto"/>
              </a:rPr>
              <a:t>WANG, Weihong</a:t>
            </a:r>
            <a:endParaRPr/>
          </a:p>
        </p:txBody>
      </p:sp>
      <p:sp>
        <p:nvSpPr>
          <p:cNvPr id="130" name="Google Shape;130;p17"/>
          <p:cNvSpPr txBox="1"/>
          <p:nvPr/>
        </p:nvSpPr>
        <p:spPr>
          <a:xfrm>
            <a:off x="442825" y="4415700"/>
            <a:ext cx="2902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zh-HK" sz="1600">
                <a:solidFill>
                  <a:schemeClr val="dk2"/>
                </a:solidFill>
                <a:latin typeface="Roboto"/>
                <a:ea typeface="Roboto"/>
                <a:cs typeface="Roboto"/>
                <a:sym typeface="Roboto"/>
              </a:rPr>
              <a:t>in python: random2.random( )</a:t>
            </a:r>
            <a:endParaRPr sz="1600">
              <a:solidFill>
                <a:schemeClr val="dk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8"/>
          <p:cNvSpPr txBox="1"/>
          <p:nvPr>
            <p:ph type="title"/>
          </p:nvPr>
        </p:nvSpPr>
        <p:spPr>
          <a:xfrm>
            <a:off x="311700" y="132900"/>
            <a:ext cx="50655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Inverse Sampling</a:t>
            </a:r>
            <a:endParaRPr/>
          </a:p>
        </p:txBody>
      </p:sp>
      <p:sp>
        <p:nvSpPr>
          <p:cNvPr id="136" name="Google Shape;136;p18"/>
          <p:cNvSpPr txBox="1"/>
          <p:nvPr>
            <p:ph type="title"/>
          </p:nvPr>
        </p:nvSpPr>
        <p:spPr>
          <a:xfrm>
            <a:off x="114000" y="533775"/>
            <a:ext cx="9085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700"/>
              <a:t>__________________________________________________________________________________________</a:t>
            </a:r>
            <a:endParaRPr sz="1700"/>
          </a:p>
        </p:txBody>
      </p:sp>
      <p:pic>
        <p:nvPicPr>
          <p:cNvPr id="137" name="Google Shape;137;p18"/>
          <p:cNvPicPr preferRelativeResize="0"/>
          <p:nvPr/>
        </p:nvPicPr>
        <p:blipFill>
          <a:blip r:embed="rId3">
            <a:alphaModFix/>
          </a:blip>
          <a:stretch>
            <a:fillRect/>
          </a:stretch>
        </p:blipFill>
        <p:spPr>
          <a:xfrm>
            <a:off x="8437200" y="132900"/>
            <a:ext cx="395097" cy="607800"/>
          </a:xfrm>
          <a:prstGeom prst="rect">
            <a:avLst/>
          </a:prstGeom>
          <a:noFill/>
          <a:ln>
            <a:noFill/>
          </a:ln>
        </p:spPr>
      </p:pic>
      <p:sp>
        <p:nvSpPr>
          <p:cNvPr id="138" name="Google Shape;138;p18"/>
          <p:cNvSpPr txBox="1"/>
          <p:nvPr/>
        </p:nvSpPr>
        <p:spPr>
          <a:xfrm>
            <a:off x="172000" y="1194325"/>
            <a:ext cx="6017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t/>
            </a:r>
            <a:endParaRPr sz="1600">
              <a:solidFill>
                <a:schemeClr val="dk2"/>
              </a:solidFill>
              <a:latin typeface="Roboto"/>
              <a:ea typeface="Roboto"/>
              <a:cs typeface="Roboto"/>
              <a:sym typeface="Roboto"/>
            </a:endParaRPr>
          </a:p>
        </p:txBody>
      </p:sp>
      <p:pic>
        <p:nvPicPr>
          <p:cNvPr id="139" name="Google Shape;139;p18"/>
          <p:cNvPicPr preferRelativeResize="0"/>
          <p:nvPr/>
        </p:nvPicPr>
        <p:blipFill>
          <a:blip r:embed="rId4">
            <a:alphaModFix/>
          </a:blip>
          <a:stretch>
            <a:fillRect/>
          </a:stretch>
        </p:blipFill>
        <p:spPr>
          <a:xfrm>
            <a:off x="3586025" y="1775400"/>
            <a:ext cx="2263500" cy="320100"/>
          </a:xfrm>
          <a:prstGeom prst="rect">
            <a:avLst/>
          </a:prstGeom>
          <a:noFill/>
          <a:ln>
            <a:noFill/>
          </a:ln>
        </p:spPr>
      </p:pic>
      <p:pic>
        <p:nvPicPr>
          <p:cNvPr id="140" name="Google Shape;140;p18"/>
          <p:cNvPicPr preferRelativeResize="0"/>
          <p:nvPr/>
        </p:nvPicPr>
        <p:blipFill>
          <a:blip r:embed="rId5">
            <a:alphaModFix/>
          </a:blip>
          <a:stretch>
            <a:fillRect/>
          </a:stretch>
        </p:blipFill>
        <p:spPr>
          <a:xfrm>
            <a:off x="3094500" y="2430850"/>
            <a:ext cx="3124200" cy="1066800"/>
          </a:xfrm>
          <a:prstGeom prst="rect">
            <a:avLst/>
          </a:prstGeom>
          <a:noFill/>
          <a:ln>
            <a:noFill/>
          </a:ln>
        </p:spPr>
      </p:pic>
      <p:sp>
        <p:nvSpPr>
          <p:cNvPr id="141" name="Google Shape;141;p18"/>
          <p:cNvSpPr txBox="1"/>
          <p:nvPr/>
        </p:nvSpPr>
        <p:spPr>
          <a:xfrm>
            <a:off x="241375" y="911125"/>
            <a:ext cx="86859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zh-HK" sz="1600">
                <a:solidFill>
                  <a:schemeClr val="dk2"/>
                </a:solidFill>
                <a:latin typeface="Roboto"/>
                <a:ea typeface="Roboto"/>
                <a:cs typeface="Roboto"/>
                <a:sym typeface="Roboto"/>
              </a:rPr>
              <a:t>For any continuous random variable X, its cumulative distribution function is CDF(x) = P(X ≤ x), and Y = CDF(X) follows a uniform distribution.(Proof skip here.)</a:t>
            </a:r>
            <a:endParaRPr sz="1600">
              <a:solidFill>
                <a:schemeClr val="dk2"/>
              </a:solidFill>
              <a:latin typeface="Roboto"/>
              <a:ea typeface="Roboto"/>
              <a:cs typeface="Roboto"/>
              <a:sym typeface="Roboto"/>
            </a:endParaRPr>
          </a:p>
        </p:txBody>
      </p:sp>
      <p:sp>
        <p:nvSpPr>
          <p:cNvPr id="142" name="Google Shape;142;p18"/>
          <p:cNvSpPr txBox="1"/>
          <p:nvPr/>
        </p:nvSpPr>
        <p:spPr>
          <a:xfrm>
            <a:off x="241375" y="1742988"/>
            <a:ext cx="26835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zh-HK" sz="1300" u="sng">
                <a:solidFill>
                  <a:schemeClr val="dk2"/>
                </a:solidFill>
                <a:latin typeface="Roboto"/>
                <a:ea typeface="Roboto"/>
                <a:cs typeface="Roboto"/>
                <a:sym typeface="Roboto"/>
              </a:rPr>
              <a:t>cumulative distribution function</a:t>
            </a:r>
            <a:endParaRPr sz="1300" u="sng">
              <a:solidFill>
                <a:schemeClr val="dk2"/>
              </a:solidFill>
              <a:latin typeface="Roboto"/>
              <a:ea typeface="Roboto"/>
              <a:cs typeface="Roboto"/>
              <a:sym typeface="Roboto"/>
            </a:endParaRPr>
          </a:p>
        </p:txBody>
      </p:sp>
      <p:sp>
        <p:nvSpPr>
          <p:cNvPr id="143" name="Google Shape;143;p18"/>
          <p:cNvSpPr txBox="1"/>
          <p:nvPr/>
        </p:nvSpPr>
        <p:spPr>
          <a:xfrm>
            <a:off x="311700" y="2705038"/>
            <a:ext cx="26835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zh-HK" sz="1300" u="sng">
                <a:solidFill>
                  <a:schemeClr val="dk2"/>
                </a:solidFill>
                <a:latin typeface="Roboto"/>
                <a:ea typeface="Roboto"/>
                <a:cs typeface="Roboto"/>
                <a:sym typeface="Roboto"/>
              </a:rPr>
              <a:t>reverse function</a:t>
            </a:r>
            <a:endParaRPr sz="1300" u="sng">
              <a:solidFill>
                <a:schemeClr val="dk2"/>
              </a:solidFill>
              <a:latin typeface="Roboto"/>
              <a:ea typeface="Roboto"/>
              <a:cs typeface="Roboto"/>
              <a:sym typeface="Roboto"/>
            </a:endParaRPr>
          </a:p>
        </p:txBody>
      </p:sp>
      <p:sp>
        <p:nvSpPr>
          <p:cNvPr id="144" name="Google Shape;144;p18"/>
          <p:cNvSpPr txBox="1"/>
          <p:nvPr/>
        </p:nvSpPr>
        <p:spPr>
          <a:xfrm>
            <a:off x="311700" y="3615200"/>
            <a:ext cx="24972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zh-HK" sz="1300" u="sng">
                <a:solidFill>
                  <a:schemeClr val="dk2"/>
                </a:solidFill>
                <a:latin typeface="Roboto"/>
                <a:ea typeface="Roboto"/>
                <a:cs typeface="Roboto"/>
                <a:sym typeface="Roboto"/>
              </a:rPr>
              <a:t>randomly select </a:t>
            </a:r>
            <a:r>
              <a:rPr b="1" lang="zh-HK" sz="1300" u="sng">
                <a:solidFill>
                  <a:srgbClr val="DD7E6B"/>
                </a:solidFill>
                <a:latin typeface="Roboto"/>
                <a:ea typeface="Roboto"/>
                <a:cs typeface="Roboto"/>
                <a:sym typeface="Roboto"/>
              </a:rPr>
              <a:t>u</a:t>
            </a:r>
            <a:r>
              <a:rPr b="1" lang="zh-HK" sz="1300" u="sng">
                <a:latin typeface="Roboto"/>
                <a:ea typeface="Roboto"/>
                <a:cs typeface="Roboto"/>
                <a:sym typeface="Roboto"/>
              </a:rPr>
              <a:t> </a:t>
            </a:r>
            <a:r>
              <a:rPr lang="zh-HK" sz="1300" u="sng">
                <a:solidFill>
                  <a:schemeClr val="dk2"/>
                </a:solidFill>
                <a:latin typeface="Roboto"/>
                <a:ea typeface="Roboto"/>
                <a:cs typeface="Roboto"/>
                <a:sym typeface="Roboto"/>
              </a:rPr>
              <a:t>from 0 to 1</a:t>
            </a:r>
            <a:endParaRPr sz="1300" u="sng">
              <a:solidFill>
                <a:schemeClr val="dk2"/>
              </a:solidFill>
              <a:latin typeface="Roboto"/>
              <a:ea typeface="Roboto"/>
              <a:cs typeface="Roboto"/>
              <a:sym typeface="Roboto"/>
            </a:endParaRPr>
          </a:p>
        </p:txBody>
      </p:sp>
      <p:sp>
        <p:nvSpPr>
          <p:cNvPr id="145" name="Google Shape;145;p18"/>
          <p:cNvSpPr txBox="1"/>
          <p:nvPr/>
        </p:nvSpPr>
        <p:spPr>
          <a:xfrm>
            <a:off x="311700" y="4390525"/>
            <a:ext cx="342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zh-HK" sz="1300" u="sng">
                <a:solidFill>
                  <a:schemeClr val="dk2"/>
                </a:solidFill>
                <a:latin typeface="Roboto"/>
                <a:ea typeface="Roboto"/>
                <a:cs typeface="Roboto"/>
                <a:sym typeface="Roboto"/>
              </a:rPr>
              <a:t>calculate x</a:t>
            </a:r>
            <a:endParaRPr sz="1300" u="sng">
              <a:solidFill>
                <a:schemeClr val="dk2"/>
              </a:solidFill>
              <a:latin typeface="Roboto"/>
              <a:ea typeface="Roboto"/>
              <a:cs typeface="Roboto"/>
              <a:sym typeface="Roboto"/>
            </a:endParaRPr>
          </a:p>
        </p:txBody>
      </p:sp>
      <p:grpSp>
        <p:nvGrpSpPr>
          <p:cNvPr id="146" name="Google Shape;146;p18"/>
          <p:cNvGrpSpPr/>
          <p:nvPr/>
        </p:nvGrpSpPr>
        <p:grpSpPr>
          <a:xfrm>
            <a:off x="3761075" y="4375225"/>
            <a:ext cx="1913388" cy="415500"/>
            <a:chOff x="3667600" y="4316125"/>
            <a:chExt cx="1913388" cy="415500"/>
          </a:xfrm>
        </p:grpSpPr>
        <p:pic>
          <p:nvPicPr>
            <p:cNvPr id="147" name="Google Shape;147;p18"/>
            <p:cNvPicPr preferRelativeResize="0"/>
            <p:nvPr/>
          </p:nvPicPr>
          <p:blipFill>
            <a:blip r:embed="rId6">
              <a:alphaModFix/>
            </a:blip>
            <a:stretch>
              <a:fillRect/>
            </a:stretch>
          </p:blipFill>
          <p:spPr>
            <a:xfrm>
              <a:off x="4047463" y="4390525"/>
              <a:ext cx="1533525" cy="266700"/>
            </a:xfrm>
            <a:prstGeom prst="rect">
              <a:avLst/>
            </a:prstGeom>
            <a:noFill/>
            <a:ln>
              <a:noFill/>
            </a:ln>
          </p:spPr>
        </p:pic>
        <p:sp>
          <p:nvSpPr>
            <p:cNvPr id="148" name="Google Shape;148;p18"/>
            <p:cNvSpPr txBox="1"/>
            <p:nvPr/>
          </p:nvSpPr>
          <p:spPr>
            <a:xfrm>
              <a:off x="3667600" y="4316125"/>
              <a:ext cx="7107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zh-HK" sz="1500">
                  <a:solidFill>
                    <a:schemeClr val="dk2"/>
                  </a:solidFill>
                  <a:latin typeface="Roboto"/>
                  <a:ea typeface="Roboto"/>
                  <a:cs typeface="Roboto"/>
                  <a:sym typeface="Roboto"/>
                </a:rPr>
                <a:t>x = </a:t>
              </a:r>
              <a:endParaRPr sz="1500">
                <a:solidFill>
                  <a:schemeClr val="dk2"/>
                </a:solidFill>
                <a:latin typeface="Roboto"/>
                <a:ea typeface="Roboto"/>
                <a:cs typeface="Roboto"/>
                <a:sym typeface="Roboto"/>
              </a:endParaRPr>
            </a:p>
          </p:txBody>
        </p:sp>
      </p:grpSp>
      <p:sp>
        <p:nvSpPr>
          <p:cNvPr id="149" name="Google Shape;149;p18"/>
          <p:cNvSpPr txBox="1"/>
          <p:nvPr/>
        </p:nvSpPr>
        <p:spPr>
          <a:xfrm>
            <a:off x="6384950" y="4712400"/>
            <a:ext cx="2683500" cy="431100"/>
          </a:xfrm>
          <a:prstGeom prst="rect">
            <a:avLst/>
          </a:prstGeom>
          <a:noFill/>
          <a:ln>
            <a:noFill/>
          </a:ln>
        </p:spPr>
        <p:txBody>
          <a:bodyPr anchorCtr="0" anchor="t" bIns="91425" lIns="91425" spcFirstLastPara="1" rIns="91425" wrap="square" tIns="91425">
            <a:spAutoFit/>
          </a:bodyPr>
          <a:lstStyle/>
          <a:p>
            <a:pPr indent="0" lvl="0" marL="457200" rtl="0" algn="r">
              <a:lnSpc>
                <a:spcPct val="115000"/>
              </a:lnSpc>
              <a:spcBef>
                <a:spcPts val="0"/>
              </a:spcBef>
              <a:spcAft>
                <a:spcPts val="1600"/>
              </a:spcAft>
              <a:buNone/>
            </a:pPr>
            <a:r>
              <a:rPr lang="zh-HK" sz="1600">
                <a:solidFill>
                  <a:schemeClr val="dk2"/>
                </a:solidFill>
                <a:latin typeface="Roboto"/>
                <a:ea typeface="Roboto"/>
                <a:cs typeface="Roboto"/>
                <a:sym typeface="Roboto"/>
              </a:rPr>
              <a:t>WANG, Weihong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9"/>
          <p:cNvSpPr txBox="1"/>
          <p:nvPr>
            <p:ph type="title"/>
          </p:nvPr>
        </p:nvSpPr>
        <p:spPr>
          <a:xfrm>
            <a:off x="311700" y="132900"/>
            <a:ext cx="48744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Copula Description</a:t>
            </a:r>
            <a:endParaRPr/>
          </a:p>
        </p:txBody>
      </p:sp>
      <p:sp>
        <p:nvSpPr>
          <p:cNvPr id="155" name="Google Shape;155;p19"/>
          <p:cNvSpPr txBox="1"/>
          <p:nvPr>
            <p:ph type="title"/>
          </p:nvPr>
        </p:nvSpPr>
        <p:spPr>
          <a:xfrm>
            <a:off x="114000" y="533775"/>
            <a:ext cx="9085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700"/>
              <a:t>__________________________________________________________________________________________</a:t>
            </a:r>
            <a:endParaRPr sz="1700"/>
          </a:p>
        </p:txBody>
      </p:sp>
      <p:pic>
        <p:nvPicPr>
          <p:cNvPr id="156" name="Google Shape;156;p19"/>
          <p:cNvPicPr preferRelativeResize="0"/>
          <p:nvPr/>
        </p:nvPicPr>
        <p:blipFill>
          <a:blip r:embed="rId3">
            <a:alphaModFix/>
          </a:blip>
          <a:stretch>
            <a:fillRect/>
          </a:stretch>
        </p:blipFill>
        <p:spPr>
          <a:xfrm>
            <a:off x="8437200" y="132900"/>
            <a:ext cx="395097" cy="607800"/>
          </a:xfrm>
          <a:prstGeom prst="rect">
            <a:avLst/>
          </a:prstGeom>
          <a:noFill/>
          <a:ln>
            <a:noFill/>
          </a:ln>
        </p:spPr>
      </p:pic>
      <p:sp>
        <p:nvSpPr>
          <p:cNvPr id="157" name="Google Shape;157;p19"/>
          <p:cNvSpPr txBox="1"/>
          <p:nvPr/>
        </p:nvSpPr>
        <p:spPr>
          <a:xfrm>
            <a:off x="172000" y="1083075"/>
            <a:ext cx="17397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i="1" lang="zh-HK" sz="1600" u="sng">
                <a:solidFill>
                  <a:schemeClr val="dk2"/>
                </a:solidFill>
                <a:latin typeface="Roboto"/>
                <a:ea typeface="Roboto"/>
                <a:cs typeface="Roboto"/>
                <a:sym typeface="Roboto"/>
              </a:rPr>
              <a:t>Sklar theory: </a:t>
            </a:r>
            <a:endParaRPr i="1" sz="1600" u="sng">
              <a:solidFill>
                <a:schemeClr val="dk2"/>
              </a:solidFill>
              <a:latin typeface="Roboto"/>
              <a:ea typeface="Roboto"/>
              <a:cs typeface="Roboto"/>
              <a:sym typeface="Roboto"/>
            </a:endParaRPr>
          </a:p>
        </p:txBody>
      </p:sp>
      <p:sp>
        <p:nvSpPr>
          <p:cNvPr id="158" name="Google Shape;158;p19"/>
          <p:cNvSpPr txBox="1"/>
          <p:nvPr/>
        </p:nvSpPr>
        <p:spPr>
          <a:xfrm>
            <a:off x="3668900" y="2859750"/>
            <a:ext cx="2254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zh-HK" sz="1600">
                <a:solidFill>
                  <a:schemeClr val="dk2"/>
                </a:solidFill>
                <a:latin typeface="Roboto"/>
                <a:ea typeface="Roboto"/>
                <a:cs typeface="Roboto"/>
                <a:sym typeface="Roboto"/>
              </a:rPr>
              <a:t>H(x, y) = C(F(x) + G(y))</a:t>
            </a:r>
            <a:endParaRPr sz="1600">
              <a:solidFill>
                <a:schemeClr val="dk2"/>
              </a:solidFill>
              <a:latin typeface="Roboto"/>
              <a:ea typeface="Roboto"/>
              <a:cs typeface="Roboto"/>
              <a:sym typeface="Roboto"/>
            </a:endParaRPr>
          </a:p>
        </p:txBody>
      </p:sp>
      <p:grpSp>
        <p:nvGrpSpPr>
          <p:cNvPr id="159" name="Google Shape;159;p19"/>
          <p:cNvGrpSpPr/>
          <p:nvPr/>
        </p:nvGrpSpPr>
        <p:grpSpPr>
          <a:xfrm>
            <a:off x="3187363" y="1012613"/>
            <a:ext cx="2938487" cy="1522062"/>
            <a:chOff x="2946700" y="1019638"/>
            <a:chExt cx="2938487" cy="1522062"/>
          </a:xfrm>
        </p:grpSpPr>
        <p:sp>
          <p:nvSpPr>
            <p:cNvPr id="160" name="Google Shape;160;p19"/>
            <p:cNvSpPr txBox="1"/>
            <p:nvPr/>
          </p:nvSpPr>
          <p:spPr>
            <a:xfrm>
              <a:off x="3305650" y="2110600"/>
              <a:ext cx="541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zh-HK" sz="1600">
                  <a:solidFill>
                    <a:schemeClr val="dk2"/>
                  </a:solidFill>
                  <a:latin typeface="Roboto"/>
                  <a:ea typeface="Roboto"/>
                  <a:cs typeface="Roboto"/>
                  <a:sym typeface="Roboto"/>
                </a:rPr>
                <a:t>F(x)</a:t>
              </a:r>
              <a:endParaRPr sz="1600">
                <a:solidFill>
                  <a:schemeClr val="dk2"/>
                </a:solidFill>
                <a:latin typeface="Roboto"/>
                <a:ea typeface="Roboto"/>
                <a:cs typeface="Roboto"/>
                <a:sym typeface="Roboto"/>
              </a:endParaRPr>
            </a:p>
          </p:txBody>
        </p:sp>
        <p:sp>
          <p:nvSpPr>
            <p:cNvPr id="161" name="Google Shape;161;p19"/>
            <p:cNvSpPr txBox="1"/>
            <p:nvPr/>
          </p:nvSpPr>
          <p:spPr>
            <a:xfrm>
              <a:off x="5030250" y="2110600"/>
              <a:ext cx="7062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zh-HK" sz="1600">
                  <a:solidFill>
                    <a:schemeClr val="dk2"/>
                  </a:solidFill>
                  <a:latin typeface="Roboto"/>
                  <a:ea typeface="Roboto"/>
                  <a:cs typeface="Roboto"/>
                  <a:sym typeface="Roboto"/>
                </a:rPr>
                <a:t>G(y)</a:t>
              </a:r>
              <a:endParaRPr sz="1600">
                <a:solidFill>
                  <a:schemeClr val="dk2"/>
                </a:solidFill>
                <a:latin typeface="Roboto"/>
                <a:ea typeface="Roboto"/>
                <a:cs typeface="Roboto"/>
                <a:sym typeface="Roboto"/>
              </a:endParaRPr>
            </a:p>
          </p:txBody>
        </p:sp>
        <p:pic>
          <p:nvPicPr>
            <p:cNvPr id="162" name="Google Shape;162;p19"/>
            <p:cNvPicPr preferRelativeResize="0"/>
            <p:nvPr/>
          </p:nvPicPr>
          <p:blipFill>
            <a:blip r:embed="rId4">
              <a:alphaModFix/>
            </a:blip>
            <a:stretch>
              <a:fillRect/>
            </a:stretch>
          </p:blipFill>
          <p:spPr>
            <a:xfrm>
              <a:off x="2946700" y="1019638"/>
              <a:ext cx="1259390" cy="1027525"/>
            </a:xfrm>
            <a:prstGeom prst="rect">
              <a:avLst/>
            </a:prstGeom>
            <a:noFill/>
            <a:ln>
              <a:noFill/>
            </a:ln>
          </p:spPr>
        </p:pic>
        <p:pic>
          <p:nvPicPr>
            <p:cNvPr id="163" name="Google Shape;163;p19"/>
            <p:cNvPicPr preferRelativeResize="0"/>
            <p:nvPr/>
          </p:nvPicPr>
          <p:blipFill>
            <a:blip r:embed="rId5">
              <a:alphaModFix/>
            </a:blip>
            <a:stretch>
              <a:fillRect/>
            </a:stretch>
          </p:blipFill>
          <p:spPr>
            <a:xfrm>
              <a:off x="4733213" y="1053400"/>
              <a:ext cx="1151975" cy="960000"/>
            </a:xfrm>
            <a:prstGeom prst="rect">
              <a:avLst/>
            </a:prstGeom>
            <a:noFill/>
            <a:ln>
              <a:noFill/>
            </a:ln>
          </p:spPr>
        </p:pic>
      </p:grpSp>
      <p:sp>
        <p:nvSpPr>
          <p:cNvPr id="164" name="Google Shape;164;p19"/>
          <p:cNvSpPr txBox="1"/>
          <p:nvPr/>
        </p:nvSpPr>
        <p:spPr>
          <a:xfrm>
            <a:off x="311700" y="2860117"/>
            <a:ext cx="18891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zh-HK" sz="1300" u="sng">
                <a:solidFill>
                  <a:schemeClr val="dk2"/>
                </a:solidFill>
                <a:latin typeface="Roboto"/>
                <a:ea typeface="Roboto"/>
                <a:cs typeface="Roboto"/>
                <a:sym typeface="Roboto"/>
              </a:rPr>
              <a:t>binary joint distribution</a:t>
            </a:r>
            <a:endParaRPr sz="1300" u="sng">
              <a:solidFill>
                <a:schemeClr val="dk2"/>
              </a:solidFill>
              <a:latin typeface="Roboto"/>
              <a:ea typeface="Roboto"/>
              <a:cs typeface="Roboto"/>
              <a:sym typeface="Roboto"/>
            </a:endParaRPr>
          </a:p>
        </p:txBody>
      </p:sp>
      <p:sp>
        <p:nvSpPr>
          <p:cNvPr id="165" name="Google Shape;165;p19"/>
          <p:cNvSpPr txBox="1"/>
          <p:nvPr/>
        </p:nvSpPr>
        <p:spPr>
          <a:xfrm>
            <a:off x="311700" y="3805625"/>
            <a:ext cx="18891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zh-HK" sz="1300" u="sng">
                <a:solidFill>
                  <a:schemeClr val="dk2"/>
                </a:solidFill>
                <a:latin typeface="Roboto"/>
                <a:ea typeface="Roboto"/>
                <a:cs typeface="Roboto"/>
                <a:sym typeface="Roboto"/>
              </a:rPr>
              <a:t>if H, F, G are know: </a:t>
            </a:r>
            <a:endParaRPr sz="1300" u="sng">
              <a:solidFill>
                <a:schemeClr val="dk2"/>
              </a:solidFill>
              <a:latin typeface="Roboto"/>
              <a:ea typeface="Roboto"/>
              <a:cs typeface="Roboto"/>
              <a:sym typeface="Roboto"/>
            </a:endParaRPr>
          </a:p>
        </p:txBody>
      </p:sp>
      <p:pic>
        <p:nvPicPr>
          <p:cNvPr id="166" name="Google Shape;166;p19"/>
          <p:cNvPicPr preferRelativeResize="0"/>
          <p:nvPr/>
        </p:nvPicPr>
        <p:blipFill>
          <a:blip r:embed="rId6">
            <a:alphaModFix/>
          </a:blip>
          <a:stretch>
            <a:fillRect/>
          </a:stretch>
        </p:blipFill>
        <p:spPr>
          <a:xfrm>
            <a:off x="3371562" y="3780888"/>
            <a:ext cx="2938475" cy="434384"/>
          </a:xfrm>
          <a:prstGeom prst="rect">
            <a:avLst/>
          </a:prstGeom>
          <a:noFill/>
          <a:ln>
            <a:noFill/>
          </a:ln>
        </p:spPr>
      </p:pic>
      <p:sp>
        <p:nvSpPr>
          <p:cNvPr id="167" name="Google Shape;167;p19"/>
          <p:cNvSpPr txBox="1"/>
          <p:nvPr/>
        </p:nvSpPr>
        <p:spPr>
          <a:xfrm>
            <a:off x="6384950" y="4712400"/>
            <a:ext cx="2683500" cy="431100"/>
          </a:xfrm>
          <a:prstGeom prst="rect">
            <a:avLst/>
          </a:prstGeom>
          <a:noFill/>
          <a:ln>
            <a:noFill/>
          </a:ln>
        </p:spPr>
        <p:txBody>
          <a:bodyPr anchorCtr="0" anchor="t" bIns="91425" lIns="91425" spcFirstLastPara="1" rIns="91425" wrap="square" tIns="91425">
            <a:spAutoFit/>
          </a:bodyPr>
          <a:lstStyle/>
          <a:p>
            <a:pPr indent="0" lvl="0" marL="457200" rtl="0" algn="r">
              <a:lnSpc>
                <a:spcPct val="115000"/>
              </a:lnSpc>
              <a:spcBef>
                <a:spcPts val="0"/>
              </a:spcBef>
              <a:spcAft>
                <a:spcPts val="1600"/>
              </a:spcAft>
              <a:buNone/>
            </a:pPr>
            <a:r>
              <a:rPr lang="zh-HK" sz="1600">
                <a:solidFill>
                  <a:schemeClr val="dk2"/>
                </a:solidFill>
                <a:latin typeface="Roboto"/>
                <a:ea typeface="Roboto"/>
                <a:cs typeface="Roboto"/>
                <a:sym typeface="Roboto"/>
              </a:rPr>
              <a:t>WANG, Weihong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311700" y="132900"/>
            <a:ext cx="75150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COPOD(Copula-Based Outlier Detection)</a:t>
            </a:r>
            <a:endParaRPr/>
          </a:p>
        </p:txBody>
      </p:sp>
      <p:sp>
        <p:nvSpPr>
          <p:cNvPr id="173" name="Google Shape;173;p20"/>
          <p:cNvSpPr txBox="1"/>
          <p:nvPr>
            <p:ph type="title"/>
          </p:nvPr>
        </p:nvSpPr>
        <p:spPr>
          <a:xfrm>
            <a:off x="172125" y="386025"/>
            <a:ext cx="9085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700"/>
              <a:t>__________________________________________________________________________________________</a:t>
            </a:r>
            <a:endParaRPr sz="1700"/>
          </a:p>
        </p:txBody>
      </p:sp>
      <p:pic>
        <p:nvPicPr>
          <p:cNvPr id="174" name="Google Shape;174;p20"/>
          <p:cNvPicPr preferRelativeResize="0"/>
          <p:nvPr/>
        </p:nvPicPr>
        <p:blipFill>
          <a:blip r:embed="rId3">
            <a:alphaModFix/>
          </a:blip>
          <a:stretch>
            <a:fillRect/>
          </a:stretch>
        </p:blipFill>
        <p:spPr>
          <a:xfrm>
            <a:off x="8437200" y="132900"/>
            <a:ext cx="395097" cy="607800"/>
          </a:xfrm>
          <a:prstGeom prst="rect">
            <a:avLst/>
          </a:prstGeom>
          <a:noFill/>
          <a:ln>
            <a:noFill/>
          </a:ln>
        </p:spPr>
      </p:pic>
      <p:sp>
        <p:nvSpPr>
          <p:cNvPr id="175" name="Google Shape;175;p20"/>
          <p:cNvSpPr txBox="1"/>
          <p:nvPr/>
        </p:nvSpPr>
        <p:spPr>
          <a:xfrm>
            <a:off x="584025" y="1617013"/>
            <a:ext cx="6553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a:latin typeface="Roboto"/>
                <a:ea typeface="Roboto"/>
                <a:cs typeface="Roboto"/>
                <a:sym typeface="Roboto"/>
              </a:rPr>
              <a:t>Step 1:</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zh-HK">
                <a:latin typeface="Roboto"/>
                <a:ea typeface="Roboto"/>
                <a:cs typeface="Roboto"/>
                <a:sym typeface="Roboto"/>
              </a:rPr>
              <a:t>Fit empirical left tail </a:t>
            </a:r>
            <a:r>
              <a:rPr b="1" lang="zh-HK">
                <a:latin typeface="Roboto"/>
                <a:ea typeface="Roboto"/>
                <a:cs typeface="Roboto"/>
                <a:sym typeface="Roboto"/>
              </a:rPr>
              <a:t>ECDF(Empirical Cumulative Distribution Function) </a:t>
            </a:r>
            <a:r>
              <a:rPr lang="zh-HK">
                <a:latin typeface="Roboto"/>
                <a:ea typeface="Roboto"/>
                <a:cs typeface="Roboto"/>
                <a:sym typeface="Roboto"/>
              </a:rPr>
              <a:t>for</a:t>
            </a:r>
            <a:r>
              <a:rPr b="1" lang="zh-HK">
                <a:latin typeface="Roboto"/>
                <a:ea typeface="Roboto"/>
                <a:cs typeface="Roboto"/>
                <a:sym typeface="Roboto"/>
              </a:rPr>
              <a:t> </a:t>
            </a:r>
            <a:r>
              <a:rPr lang="zh-HK">
                <a:latin typeface="Roboto"/>
                <a:ea typeface="Roboto"/>
                <a:cs typeface="Roboto"/>
                <a:sym typeface="Roboto"/>
              </a:rPr>
              <a:t>each dimension.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zh-HK">
                <a:latin typeface="Roboto"/>
                <a:ea typeface="Roboto"/>
                <a:cs typeface="Roboto"/>
                <a:sym typeface="Roboto"/>
              </a:rPr>
              <a:t>Fit empirical right tail </a:t>
            </a:r>
            <a:r>
              <a:rPr b="1" lang="zh-HK">
                <a:latin typeface="Roboto"/>
                <a:ea typeface="Roboto"/>
                <a:cs typeface="Roboto"/>
                <a:sym typeface="Roboto"/>
              </a:rPr>
              <a:t>ECDF </a:t>
            </a:r>
            <a:r>
              <a:rPr lang="zh-HK">
                <a:latin typeface="Roboto"/>
                <a:ea typeface="Roboto"/>
                <a:cs typeface="Roboto"/>
                <a:sym typeface="Roboto"/>
              </a:rPr>
              <a:t>for each dimension.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zh-HK">
                <a:latin typeface="Roboto"/>
                <a:ea typeface="Roboto"/>
                <a:cs typeface="Roboto"/>
                <a:sym typeface="Roboto"/>
              </a:rPr>
              <a:t>Calculate </a:t>
            </a:r>
            <a:r>
              <a:rPr b="1" lang="zh-HK">
                <a:latin typeface="Roboto"/>
                <a:ea typeface="Roboto"/>
                <a:cs typeface="Roboto"/>
                <a:sym typeface="Roboto"/>
              </a:rPr>
              <a:t>skewness coefficient </a:t>
            </a:r>
            <a:r>
              <a:rPr lang="zh-HK">
                <a:latin typeface="Roboto"/>
                <a:ea typeface="Roboto"/>
                <a:cs typeface="Roboto"/>
                <a:sym typeface="Roboto"/>
              </a:rPr>
              <a:t>for each dimension</a:t>
            </a:r>
            <a:r>
              <a:rPr lang="zh-HK">
                <a:latin typeface="Roboto"/>
                <a:ea typeface="Roboto"/>
                <a:cs typeface="Roboto"/>
                <a:sym typeface="Roboto"/>
              </a:rPr>
              <a:t>.</a:t>
            </a:r>
            <a:endParaRPr>
              <a:latin typeface="Roboto"/>
              <a:ea typeface="Roboto"/>
              <a:cs typeface="Roboto"/>
              <a:sym typeface="Roboto"/>
            </a:endParaRPr>
          </a:p>
        </p:txBody>
      </p:sp>
      <p:sp>
        <p:nvSpPr>
          <p:cNvPr id="176" name="Google Shape;176;p20"/>
          <p:cNvSpPr txBox="1"/>
          <p:nvPr/>
        </p:nvSpPr>
        <p:spPr>
          <a:xfrm>
            <a:off x="483825" y="34535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77" name="Google Shape;177;p20"/>
          <p:cNvPicPr preferRelativeResize="0"/>
          <p:nvPr/>
        </p:nvPicPr>
        <p:blipFill>
          <a:blip r:embed="rId4">
            <a:alphaModFix/>
          </a:blip>
          <a:stretch>
            <a:fillRect/>
          </a:stretch>
        </p:blipFill>
        <p:spPr>
          <a:xfrm>
            <a:off x="744900" y="2623150"/>
            <a:ext cx="5320826" cy="713050"/>
          </a:xfrm>
          <a:prstGeom prst="rect">
            <a:avLst/>
          </a:prstGeom>
          <a:noFill/>
          <a:ln>
            <a:noFill/>
          </a:ln>
        </p:spPr>
      </p:pic>
      <p:pic>
        <p:nvPicPr>
          <p:cNvPr id="178" name="Google Shape;178;p20"/>
          <p:cNvPicPr preferRelativeResize="0"/>
          <p:nvPr/>
        </p:nvPicPr>
        <p:blipFill>
          <a:blip r:embed="rId5">
            <a:alphaModFix/>
          </a:blip>
          <a:stretch>
            <a:fillRect/>
          </a:stretch>
        </p:blipFill>
        <p:spPr>
          <a:xfrm>
            <a:off x="1142550" y="3800075"/>
            <a:ext cx="2551500" cy="864275"/>
          </a:xfrm>
          <a:prstGeom prst="rect">
            <a:avLst/>
          </a:prstGeom>
          <a:noFill/>
          <a:ln>
            <a:noFill/>
          </a:ln>
        </p:spPr>
      </p:pic>
      <p:sp>
        <p:nvSpPr>
          <p:cNvPr id="179" name="Google Shape;179;p20"/>
          <p:cNvSpPr txBox="1"/>
          <p:nvPr/>
        </p:nvSpPr>
        <p:spPr>
          <a:xfrm>
            <a:off x="483825" y="909975"/>
            <a:ext cx="61155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2"/>
              </a:buClr>
              <a:buSzPts val="1400"/>
              <a:buFont typeface="Roboto"/>
              <a:buChar char="●"/>
            </a:pPr>
            <a:r>
              <a:rPr lang="zh-HK">
                <a:solidFill>
                  <a:schemeClr val="dk2"/>
                </a:solidFill>
                <a:latin typeface="Roboto"/>
                <a:ea typeface="Roboto"/>
                <a:cs typeface="Roboto"/>
                <a:sym typeface="Roboto"/>
              </a:rPr>
              <a:t> Input:  n ∗ d input dataset X</a:t>
            </a:r>
            <a:endParaRPr>
              <a:solidFill>
                <a:schemeClr val="dk2"/>
              </a:solidFill>
              <a:latin typeface="Roboto"/>
              <a:ea typeface="Roboto"/>
              <a:cs typeface="Roboto"/>
              <a:sym typeface="Roboto"/>
            </a:endParaRPr>
          </a:p>
          <a:p>
            <a:pPr indent="-317500" lvl="0" marL="457200" rtl="0" algn="l">
              <a:lnSpc>
                <a:spcPct val="115000"/>
              </a:lnSpc>
              <a:spcBef>
                <a:spcPts val="0"/>
              </a:spcBef>
              <a:spcAft>
                <a:spcPts val="0"/>
              </a:spcAft>
              <a:buClr>
                <a:schemeClr val="dk2"/>
              </a:buClr>
              <a:buSzPts val="1400"/>
              <a:buFont typeface="Roboto"/>
              <a:buChar char="●"/>
            </a:pPr>
            <a:r>
              <a:rPr lang="zh-HK">
                <a:solidFill>
                  <a:schemeClr val="dk2"/>
                </a:solidFill>
                <a:latin typeface="Roboto"/>
                <a:ea typeface="Roboto"/>
                <a:cs typeface="Roboto"/>
                <a:sym typeface="Roboto"/>
              </a:rPr>
              <a:t> Output: Outlier score (label) for each data Xi(i = 1, ....n)</a:t>
            </a:r>
            <a:endParaRPr>
              <a:solidFill>
                <a:schemeClr val="dk2"/>
              </a:solidFill>
              <a:latin typeface="Roboto"/>
              <a:ea typeface="Roboto"/>
              <a:cs typeface="Roboto"/>
              <a:sym typeface="Roboto"/>
            </a:endParaRPr>
          </a:p>
        </p:txBody>
      </p:sp>
      <p:sp>
        <p:nvSpPr>
          <p:cNvPr id="180" name="Google Shape;180;p20"/>
          <p:cNvSpPr txBox="1"/>
          <p:nvPr/>
        </p:nvSpPr>
        <p:spPr>
          <a:xfrm>
            <a:off x="6384950" y="4712400"/>
            <a:ext cx="2683500" cy="431100"/>
          </a:xfrm>
          <a:prstGeom prst="rect">
            <a:avLst/>
          </a:prstGeom>
          <a:noFill/>
          <a:ln>
            <a:noFill/>
          </a:ln>
        </p:spPr>
        <p:txBody>
          <a:bodyPr anchorCtr="0" anchor="t" bIns="91425" lIns="91425" spcFirstLastPara="1" rIns="91425" wrap="square" tIns="91425">
            <a:spAutoFit/>
          </a:bodyPr>
          <a:lstStyle/>
          <a:p>
            <a:pPr indent="0" lvl="0" marL="457200" rtl="0" algn="r">
              <a:lnSpc>
                <a:spcPct val="115000"/>
              </a:lnSpc>
              <a:spcBef>
                <a:spcPts val="0"/>
              </a:spcBef>
              <a:spcAft>
                <a:spcPts val="1600"/>
              </a:spcAft>
              <a:buNone/>
            </a:pPr>
            <a:r>
              <a:rPr lang="zh-HK" sz="1600">
                <a:solidFill>
                  <a:schemeClr val="dk2"/>
                </a:solidFill>
                <a:latin typeface="Roboto"/>
                <a:ea typeface="Roboto"/>
                <a:cs typeface="Roboto"/>
                <a:sym typeface="Roboto"/>
              </a:rPr>
              <a:t>BAI, Qian</a:t>
            </a:r>
            <a:endParaRPr/>
          </a:p>
        </p:txBody>
      </p:sp>
      <p:pic>
        <p:nvPicPr>
          <p:cNvPr id="181" name="Google Shape;181;p20"/>
          <p:cNvPicPr preferRelativeResize="0"/>
          <p:nvPr/>
        </p:nvPicPr>
        <p:blipFill>
          <a:blip r:embed="rId6">
            <a:alphaModFix/>
          </a:blip>
          <a:stretch>
            <a:fillRect/>
          </a:stretch>
        </p:blipFill>
        <p:spPr>
          <a:xfrm>
            <a:off x="5537525" y="3504387"/>
            <a:ext cx="3187349" cy="1157200"/>
          </a:xfrm>
          <a:prstGeom prst="rect">
            <a:avLst/>
          </a:prstGeom>
          <a:noFill/>
          <a:ln>
            <a:noFill/>
          </a:ln>
        </p:spPr>
      </p:pic>
      <p:pic>
        <p:nvPicPr>
          <p:cNvPr id="182" name="Google Shape;182;p20"/>
          <p:cNvPicPr preferRelativeResize="0"/>
          <p:nvPr/>
        </p:nvPicPr>
        <p:blipFill>
          <a:blip r:embed="rId7">
            <a:alphaModFix/>
          </a:blip>
          <a:stretch>
            <a:fillRect/>
          </a:stretch>
        </p:blipFill>
        <p:spPr>
          <a:xfrm>
            <a:off x="7267875" y="1744450"/>
            <a:ext cx="1704975" cy="75618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311700" y="132900"/>
            <a:ext cx="48744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a:t>COPOD</a:t>
            </a:r>
            <a:endParaRPr/>
          </a:p>
        </p:txBody>
      </p:sp>
      <p:sp>
        <p:nvSpPr>
          <p:cNvPr id="188" name="Google Shape;188;p21"/>
          <p:cNvSpPr txBox="1"/>
          <p:nvPr>
            <p:ph type="title"/>
          </p:nvPr>
        </p:nvSpPr>
        <p:spPr>
          <a:xfrm>
            <a:off x="114000" y="533775"/>
            <a:ext cx="90852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HK" sz="1700"/>
              <a:t>__________________________________________________________________________________________</a:t>
            </a:r>
            <a:endParaRPr sz="1700"/>
          </a:p>
        </p:txBody>
      </p:sp>
      <p:pic>
        <p:nvPicPr>
          <p:cNvPr id="189" name="Google Shape;189;p21"/>
          <p:cNvPicPr preferRelativeResize="0"/>
          <p:nvPr/>
        </p:nvPicPr>
        <p:blipFill>
          <a:blip r:embed="rId3">
            <a:alphaModFix/>
          </a:blip>
          <a:stretch>
            <a:fillRect/>
          </a:stretch>
        </p:blipFill>
        <p:spPr>
          <a:xfrm>
            <a:off x="8437200" y="132900"/>
            <a:ext cx="395097" cy="607800"/>
          </a:xfrm>
          <a:prstGeom prst="rect">
            <a:avLst/>
          </a:prstGeom>
          <a:noFill/>
          <a:ln>
            <a:noFill/>
          </a:ln>
        </p:spPr>
      </p:pic>
      <p:sp>
        <p:nvSpPr>
          <p:cNvPr id="190" name="Google Shape;190;p21"/>
          <p:cNvSpPr txBox="1"/>
          <p:nvPr/>
        </p:nvSpPr>
        <p:spPr>
          <a:xfrm>
            <a:off x="1204875" y="2794075"/>
            <a:ext cx="5794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t/>
            </a:r>
            <a:endParaRPr>
              <a:solidFill>
                <a:schemeClr val="dk2"/>
              </a:solidFill>
              <a:latin typeface="Roboto"/>
              <a:ea typeface="Roboto"/>
              <a:cs typeface="Roboto"/>
              <a:sym typeface="Roboto"/>
            </a:endParaRPr>
          </a:p>
        </p:txBody>
      </p:sp>
      <p:sp>
        <p:nvSpPr>
          <p:cNvPr id="191" name="Google Shape;191;p21"/>
          <p:cNvSpPr txBox="1"/>
          <p:nvPr/>
        </p:nvSpPr>
        <p:spPr>
          <a:xfrm>
            <a:off x="627750" y="3078750"/>
            <a:ext cx="78267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a:latin typeface="Roboto"/>
                <a:ea typeface="Roboto"/>
                <a:cs typeface="Roboto"/>
                <a:sym typeface="Roboto"/>
              </a:rPr>
              <a:t>Step 3:</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zh-HK">
                <a:latin typeface="Roboto"/>
                <a:ea typeface="Roboto"/>
                <a:cs typeface="Roboto"/>
                <a:sym typeface="Roboto"/>
              </a:rPr>
              <a:t>Outlier score of X = the maximum of the</a:t>
            </a:r>
            <a:r>
              <a:rPr b="1" lang="zh-HK">
                <a:latin typeface="Roboto"/>
                <a:ea typeface="Roboto"/>
                <a:cs typeface="Roboto"/>
                <a:sym typeface="Roboto"/>
              </a:rPr>
              <a:t> negative log </a:t>
            </a:r>
            <a:r>
              <a:rPr lang="zh-HK">
                <a:latin typeface="Roboto"/>
                <a:ea typeface="Roboto"/>
                <a:cs typeface="Roboto"/>
                <a:sym typeface="Roboto"/>
              </a:rPr>
              <a:t>of the probability generated by the </a:t>
            </a:r>
            <a:r>
              <a:rPr lang="zh-HK">
                <a:latin typeface="Roboto"/>
                <a:ea typeface="Roboto"/>
                <a:cs typeface="Roboto"/>
                <a:sym typeface="Roboto"/>
              </a:rPr>
              <a:t>left tail empirical copula function, right tail empirical copula function and skewness corrected empirical copula function.</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zh-HK">
                <a:latin typeface="Roboto"/>
                <a:ea typeface="Roboto"/>
                <a:cs typeface="Roboto"/>
                <a:sym typeface="Roboto"/>
              </a:rPr>
              <a:t>Outlier scores are </a:t>
            </a:r>
            <a:r>
              <a:rPr b="1" lang="zh-HK">
                <a:latin typeface="Roboto"/>
                <a:ea typeface="Roboto"/>
                <a:cs typeface="Roboto"/>
                <a:sym typeface="Roboto"/>
              </a:rPr>
              <a:t>between (0, +∞)</a:t>
            </a:r>
            <a:r>
              <a:rPr lang="zh-HK">
                <a:latin typeface="Roboto"/>
                <a:ea typeface="Roboto"/>
                <a:cs typeface="Roboto"/>
                <a:sym typeface="Roboto"/>
              </a:rPr>
              <a:t>,</a:t>
            </a:r>
            <a:r>
              <a:rPr b="1" lang="zh-HK">
                <a:latin typeface="Roboto"/>
                <a:ea typeface="Roboto"/>
                <a:cs typeface="Roboto"/>
                <a:sym typeface="Roboto"/>
              </a:rPr>
              <a:t> the bigger O(Xi) is, the more likely Xi is an outlier.</a:t>
            </a:r>
            <a:r>
              <a:rPr lang="zh-HK">
                <a:latin typeface="Roboto"/>
                <a:ea typeface="Roboto"/>
                <a:cs typeface="Roboto"/>
                <a:sym typeface="Roboto"/>
              </a:rPr>
              <a:t>  We can set threshold to find outlier which exceed the threshold or find top k% data record as outlier.</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p:txBody>
      </p:sp>
      <p:sp>
        <p:nvSpPr>
          <p:cNvPr id="192" name="Google Shape;192;p21"/>
          <p:cNvSpPr txBox="1"/>
          <p:nvPr/>
        </p:nvSpPr>
        <p:spPr>
          <a:xfrm>
            <a:off x="627750" y="1063125"/>
            <a:ext cx="8312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HK">
                <a:latin typeface="Roboto"/>
                <a:ea typeface="Roboto"/>
                <a:cs typeface="Roboto"/>
                <a:sym typeface="Roboto"/>
              </a:rPr>
              <a:t>Step 2:</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zh-HK">
                <a:latin typeface="Roboto"/>
                <a:ea typeface="Roboto"/>
                <a:cs typeface="Roboto"/>
                <a:sym typeface="Roboto"/>
              </a:rPr>
              <a:t>Compute the</a:t>
            </a:r>
            <a:r>
              <a:rPr b="1" lang="zh-HK">
                <a:latin typeface="Roboto"/>
                <a:ea typeface="Roboto"/>
                <a:cs typeface="Roboto"/>
                <a:sym typeface="Roboto"/>
              </a:rPr>
              <a:t> left tail empirical copula observations</a:t>
            </a:r>
            <a:r>
              <a:rPr lang="zh-HK">
                <a:latin typeface="Roboto"/>
                <a:ea typeface="Roboto"/>
                <a:cs typeface="Roboto"/>
                <a:sym typeface="Roboto"/>
              </a:rPr>
              <a:t> for each data record xi</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zh-HK">
                <a:latin typeface="Roboto"/>
                <a:ea typeface="Roboto"/>
                <a:cs typeface="Roboto"/>
                <a:sym typeface="Roboto"/>
              </a:rPr>
              <a:t>Compute the </a:t>
            </a:r>
            <a:r>
              <a:rPr b="1" lang="zh-HK">
                <a:latin typeface="Roboto"/>
                <a:ea typeface="Roboto"/>
                <a:cs typeface="Roboto"/>
                <a:sym typeface="Roboto"/>
              </a:rPr>
              <a:t>right tail empirical copula observations</a:t>
            </a:r>
            <a:r>
              <a:rPr lang="zh-HK">
                <a:latin typeface="Roboto"/>
                <a:ea typeface="Roboto"/>
                <a:cs typeface="Roboto"/>
                <a:sym typeface="Roboto"/>
              </a:rPr>
              <a:t> for each data record xi</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zh-HK">
                <a:latin typeface="Roboto"/>
                <a:ea typeface="Roboto"/>
                <a:cs typeface="Roboto"/>
                <a:sym typeface="Roboto"/>
              </a:rPr>
              <a:t>Calculate the </a:t>
            </a:r>
            <a:r>
              <a:rPr b="1" lang="zh-HK">
                <a:latin typeface="Roboto"/>
                <a:ea typeface="Roboto"/>
                <a:cs typeface="Roboto"/>
                <a:sym typeface="Roboto"/>
              </a:rPr>
              <a:t>skewness corrected empirical</a:t>
            </a:r>
            <a:r>
              <a:rPr lang="zh-HK">
                <a:latin typeface="Roboto"/>
                <a:ea typeface="Roboto"/>
                <a:cs typeface="Roboto"/>
                <a:sym typeface="Roboto"/>
              </a:rPr>
              <a:t> copula observations </a:t>
            </a:r>
            <a:endParaRPr>
              <a:latin typeface="Roboto"/>
              <a:ea typeface="Roboto"/>
              <a:cs typeface="Roboto"/>
              <a:sym typeface="Roboto"/>
            </a:endParaRPr>
          </a:p>
        </p:txBody>
      </p:sp>
      <p:pic>
        <p:nvPicPr>
          <p:cNvPr id="193" name="Google Shape;193;p21"/>
          <p:cNvPicPr preferRelativeResize="0"/>
          <p:nvPr/>
        </p:nvPicPr>
        <p:blipFill>
          <a:blip r:embed="rId4">
            <a:alphaModFix/>
          </a:blip>
          <a:stretch>
            <a:fillRect/>
          </a:stretch>
        </p:blipFill>
        <p:spPr>
          <a:xfrm>
            <a:off x="1991675" y="2778625"/>
            <a:ext cx="3281150" cy="431100"/>
          </a:xfrm>
          <a:prstGeom prst="rect">
            <a:avLst/>
          </a:prstGeom>
          <a:noFill/>
          <a:ln>
            <a:noFill/>
          </a:ln>
        </p:spPr>
      </p:pic>
      <p:sp>
        <p:nvSpPr>
          <p:cNvPr id="194" name="Google Shape;194;p21"/>
          <p:cNvSpPr txBox="1"/>
          <p:nvPr/>
        </p:nvSpPr>
        <p:spPr>
          <a:xfrm>
            <a:off x="6384950" y="4712400"/>
            <a:ext cx="2683500" cy="431100"/>
          </a:xfrm>
          <a:prstGeom prst="rect">
            <a:avLst/>
          </a:prstGeom>
          <a:noFill/>
          <a:ln>
            <a:noFill/>
          </a:ln>
        </p:spPr>
        <p:txBody>
          <a:bodyPr anchorCtr="0" anchor="t" bIns="91425" lIns="91425" spcFirstLastPara="1" rIns="91425" wrap="square" tIns="91425">
            <a:spAutoFit/>
          </a:bodyPr>
          <a:lstStyle/>
          <a:p>
            <a:pPr indent="0" lvl="0" marL="457200" rtl="0" algn="r">
              <a:lnSpc>
                <a:spcPct val="115000"/>
              </a:lnSpc>
              <a:spcBef>
                <a:spcPts val="0"/>
              </a:spcBef>
              <a:spcAft>
                <a:spcPts val="1600"/>
              </a:spcAft>
              <a:buNone/>
            </a:pPr>
            <a:r>
              <a:rPr lang="zh-HK" sz="1600">
                <a:solidFill>
                  <a:schemeClr val="dk2"/>
                </a:solidFill>
                <a:latin typeface="Roboto"/>
                <a:ea typeface="Roboto"/>
                <a:cs typeface="Roboto"/>
                <a:sym typeface="Roboto"/>
              </a:rPr>
              <a:t>BAI, Qian</a:t>
            </a:r>
            <a:endParaRPr/>
          </a:p>
        </p:txBody>
      </p:sp>
      <p:pic>
        <p:nvPicPr>
          <p:cNvPr id="195" name="Google Shape;195;p21"/>
          <p:cNvPicPr preferRelativeResize="0"/>
          <p:nvPr/>
        </p:nvPicPr>
        <p:blipFill>
          <a:blip r:embed="rId5">
            <a:alphaModFix/>
          </a:blip>
          <a:stretch>
            <a:fillRect/>
          </a:stretch>
        </p:blipFill>
        <p:spPr>
          <a:xfrm>
            <a:off x="2011854" y="1894609"/>
            <a:ext cx="1474084" cy="431100"/>
          </a:xfrm>
          <a:prstGeom prst="rect">
            <a:avLst/>
          </a:prstGeom>
          <a:noFill/>
          <a:ln>
            <a:noFill/>
          </a:ln>
        </p:spPr>
      </p:pic>
      <p:pic>
        <p:nvPicPr>
          <p:cNvPr id="196" name="Google Shape;196;p21"/>
          <p:cNvPicPr preferRelativeResize="0"/>
          <p:nvPr/>
        </p:nvPicPr>
        <p:blipFill>
          <a:blip r:embed="rId6">
            <a:alphaModFix/>
          </a:blip>
          <a:stretch>
            <a:fillRect/>
          </a:stretch>
        </p:blipFill>
        <p:spPr>
          <a:xfrm>
            <a:off x="4232676" y="1894613"/>
            <a:ext cx="1486824" cy="431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